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5" r:id="rId8"/>
    <p:sldId id="264" r:id="rId9"/>
    <p:sldId id="266" r:id="rId10"/>
    <p:sldId id="260" r:id="rId11"/>
    <p:sldId id="261" r:id="rId12"/>
    <p:sldId id="268" r:id="rId13"/>
    <p:sldId id="269" r:id="rId14"/>
    <p:sldId id="270"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86" autoAdjust="0"/>
    <p:restoredTop sz="94660"/>
  </p:normalViewPr>
  <p:slideViewPr>
    <p:cSldViewPr>
      <p:cViewPr varScale="1">
        <p:scale>
          <a:sx n="104" d="100"/>
          <a:sy n="104" d="100"/>
        </p:scale>
        <p:origin x="-22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ACF358-2A24-434D-8B5D-F0A1581F31D3}" type="datetimeFigureOut">
              <a:rPr lang="ru-RU" smtClean="0"/>
              <a:pPr/>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73C31F-26B4-46CB-BCA6-AE3A3DE0F2EE}" type="slidenum">
              <a:rPr lang="ru-RU" smtClean="0"/>
              <a:pPr/>
              <a:t>‹#›</a:t>
            </a:fld>
            <a:endParaRPr lang="ru-RU"/>
          </a:p>
        </p:txBody>
      </p:sp>
    </p:spTree>
  </p:cSld>
  <p:clrMapOvr>
    <a:masterClrMapping/>
  </p:clrMapOvr>
  <p:transition>
    <p:comb/>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CF358-2A24-434D-8B5D-F0A1581F31D3}" type="datetimeFigureOut">
              <a:rPr lang="ru-RU" smtClean="0"/>
              <a:pPr/>
              <a:t>12.05.2016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3C31F-26B4-46CB-BCA6-AE3A3DE0F2E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mb/>
    <p:sndAc>
      <p:stSnd>
        <p:snd r:embed="rId13" name="chimes.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hyperlink" Target="http://infourok.ru/site/go?href=http://www.spravka050.ru/article/psicho/10638"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ttp://infourok.ru/site/go?href=http://window.edu.ru/window/library/pdf2txt?p_id=11343&amp;p_page=4"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1050;&#1086;&#1087;&#1080;&#1083;&#1082;&#1072;%20&#1080;&#1075;&#1088;.doc"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71480"/>
            <a:ext cx="9144000" cy="1643074"/>
          </a:xfrm>
        </p:spPr>
        <p:txBody>
          <a:bodyPr>
            <a:normAutofit fontScale="90000"/>
          </a:bodyPr>
          <a:lstStyle/>
          <a:p>
            <a:r>
              <a:rPr lang="ru-RU" sz="4000" dirty="0" smtClean="0">
                <a:solidFill>
                  <a:schemeClr val="bg1"/>
                </a:solidFill>
              </a:rPr>
              <a:t>Практико-ориентированный </a:t>
            </a:r>
            <a:br>
              <a:rPr lang="ru-RU" sz="4000" dirty="0" smtClean="0">
                <a:solidFill>
                  <a:schemeClr val="bg1"/>
                </a:solidFill>
              </a:rPr>
            </a:br>
            <a:r>
              <a:rPr lang="ru-RU" sz="4000" dirty="0" smtClean="0">
                <a:solidFill>
                  <a:schemeClr val="bg1"/>
                </a:solidFill>
              </a:rPr>
              <a:t>проект на тему:</a:t>
            </a:r>
            <a:br>
              <a:rPr lang="ru-RU" sz="4000" dirty="0" smtClean="0">
                <a:solidFill>
                  <a:schemeClr val="bg1"/>
                </a:solidFill>
              </a:rPr>
            </a:br>
            <a:r>
              <a:rPr lang="ru-RU" sz="4000" dirty="0" smtClean="0">
                <a:solidFill>
                  <a:schemeClr val="bg1"/>
                </a:solidFill>
              </a:rPr>
              <a:t>«Нескучная перемена для первоклассников»</a:t>
            </a:r>
            <a:r>
              <a:rPr lang="ru-RU" dirty="0" smtClean="0"/>
              <a:t/>
            </a:r>
            <a:br>
              <a:rPr lang="ru-RU" dirty="0" smtClean="0"/>
            </a:br>
            <a:endParaRPr lang="ru-RU" dirty="0"/>
          </a:p>
        </p:txBody>
      </p:sp>
      <p:sp>
        <p:nvSpPr>
          <p:cNvPr id="3" name="Подзаголовок 2"/>
          <p:cNvSpPr>
            <a:spLocks noGrp="1"/>
          </p:cNvSpPr>
          <p:nvPr>
            <p:ph type="subTitle" idx="1"/>
          </p:nvPr>
        </p:nvSpPr>
        <p:spPr>
          <a:xfrm>
            <a:off x="500034" y="4714884"/>
            <a:ext cx="8215370" cy="1857388"/>
          </a:xfrm>
        </p:spPr>
        <p:txBody>
          <a:bodyPr>
            <a:normAutofit fontScale="77500" lnSpcReduction="20000"/>
          </a:bodyPr>
          <a:lstStyle/>
          <a:p>
            <a:pPr algn="l"/>
            <a:r>
              <a:rPr lang="ru-RU" dirty="0" smtClean="0"/>
              <a:t>                                </a:t>
            </a:r>
            <a:r>
              <a:rPr lang="ru-RU" dirty="0" smtClean="0">
                <a:solidFill>
                  <a:srgbClr val="FFFF00"/>
                </a:solidFill>
              </a:rPr>
              <a:t>Презентацию составили:</a:t>
            </a:r>
          </a:p>
          <a:p>
            <a:pPr algn="l"/>
            <a:r>
              <a:rPr lang="ru-RU" dirty="0">
                <a:solidFill>
                  <a:srgbClr val="FFFF00"/>
                </a:solidFill>
              </a:rPr>
              <a:t> </a:t>
            </a:r>
            <a:r>
              <a:rPr lang="ru-RU" dirty="0" smtClean="0">
                <a:solidFill>
                  <a:srgbClr val="FFFF00"/>
                </a:solidFill>
              </a:rPr>
              <a:t>                         ученицы  внеурочного занятия «Я - лидер!»</a:t>
            </a:r>
          </a:p>
          <a:p>
            <a:pPr lvl="1"/>
            <a:r>
              <a:rPr lang="ru-RU" dirty="0" smtClean="0">
                <a:solidFill>
                  <a:srgbClr val="FFFF00"/>
                </a:solidFill>
              </a:rPr>
              <a:t>Дроздова Арина, Егорова Алёна.</a:t>
            </a:r>
          </a:p>
          <a:p>
            <a:pPr algn="r"/>
            <a:r>
              <a:rPr lang="ru-RU" dirty="0" smtClean="0">
                <a:solidFill>
                  <a:srgbClr val="FFFF00"/>
                </a:solidFill>
              </a:rPr>
              <a:t>  Научный руководитель: педагог-психолог И.Н. Кобзева</a:t>
            </a:r>
          </a:p>
          <a:p>
            <a:endParaRPr lang="ru-RU" dirty="0"/>
          </a:p>
        </p:txBody>
      </p:sp>
      <p:pic>
        <p:nvPicPr>
          <p:cNvPr id="5" name="Рисунок 4" descr="http://cdn11.img22.ria.ru/images/18323/47/183234792.jpg"/>
          <p:cNvPicPr/>
          <p:nvPr/>
        </p:nvPicPr>
        <p:blipFill>
          <a:blip r:embed="rId3" cstate="print"/>
          <a:srcRect/>
          <a:stretch>
            <a:fillRect/>
          </a:stretch>
        </p:blipFill>
        <p:spPr bwMode="auto">
          <a:xfrm>
            <a:off x="3214678" y="2143116"/>
            <a:ext cx="2643206" cy="2571768"/>
          </a:xfrm>
          <a:prstGeom prst="rect">
            <a:avLst/>
          </a:prstGeom>
          <a:noFill/>
          <a:ln w="9525">
            <a:noFill/>
            <a:miter lim="800000"/>
            <a:headEnd/>
            <a:tailEnd/>
          </a:ln>
        </p:spPr>
      </p:pic>
    </p:spTree>
  </p:cSld>
  <p:clrMapOvr>
    <a:masterClrMapping/>
  </p:clrMapOvr>
  <p:transition spd="slow">
    <p:comb/>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b="1" i="1" dirty="0" smtClean="0">
                <a:solidFill>
                  <a:schemeClr val="bg1"/>
                </a:solidFill>
              </a:rPr>
              <a:t/>
            </a:r>
            <a:br>
              <a:rPr lang="ru-RU" b="1" i="1" dirty="0" smtClean="0">
                <a:solidFill>
                  <a:schemeClr val="bg1"/>
                </a:solidFill>
              </a:rPr>
            </a:br>
            <a:r>
              <a:rPr lang="ru-RU" sz="4000" b="1" i="1" dirty="0" smtClean="0">
                <a:solidFill>
                  <a:schemeClr val="bg1"/>
                </a:solidFill>
              </a:rPr>
              <a:t>Планируемые результаты реализации проекта</a:t>
            </a:r>
            <a:r>
              <a:rPr lang="ru-RU" dirty="0" smtClean="0"/>
              <a:t/>
            </a:r>
            <a:br>
              <a:rPr lang="ru-RU" dirty="0" smtClean="0"/>
            </a:br>
            <a:endParaRPr lang="ru-RU" dirty="0"/>
          </a:p>
        </p:txBody>
      </p:sp>
      <p:sp>
        <p:nvSpPr>
          <p:cNvPr id="3" name="Содержимое 2"/>
          <p:cNvSpPr>
            <a:spLocks noGrp="1"/>
          </p:cNvSpPr>
          <p:nvPr>
            <p:ph idx="1"/>
          </p:nvPr>
        </p:nvSpPr>
        <p:spPr>
          <a:xfrm>
            <a:off x="0" y="1214422"/>
            <a:ext cx="8501090" cy="5500726"/>
          </a:xfrm>
        </p:spPr>
        <p:txBody>
          <a:bodyPr>
            <a:normAutofit fontScale="55000" lnSpcReduction="20000"/>
          </a:bodyPr>
          <a:lstStyle/>
          <a:p>
            <a:pPr marL="514350" lvl="0" indent="-514350">
              <a:buFont typeface="+mj-lt"/>
              <a:buAutoNum type="arabicPeriod"/>
            </a:pPr>
            <a:r>
              <a:rPr lang="ru-RU" i="1" dirty="0" smtClean="0">
                <a:solidFill>
                  <a:srgbClr val="FFFF00"/>
                </a:solidFill>
              </a:rPr>
              <a:t>Обстановка </a:t>
            </a:r>
            <a:r>
              <a:rPr lang="ru-RU" i="1" dirty="0">
                <a:solidFill>
                  <a:srgbClr val="FFFF00"/>
                </a:solidFill>
              </a:rPr>
              <a:t>в детских коллективах </a:t>
            </a:r>
            <a:r>
              <a:rPr lang="ru-RU" i="1" dirty="0" smtClean="0">
                <a:solidFill>
                  <a:srgbClr val="FFFF00"/>
                </a:solidFill>
              </a:rPr>
              <a:t> должна стабилизироваться;</a:t>
            </a:r>
          </a:p>
          <a:p>
            <a:pPr marL="514350" lvl="0" indent="-514350">
              <a:buFont typeface="+mj-lt"/>
              <a:buAutoNum type="arabicPeriod"/>
            </a:pPr>
            <a:endParaRPr lang="ru-RU" i="1" dirty="0" smtClean="0">
              <a:solidFill>
                <a:srgbClr val="FFFF00"/>
              </a:solidFill>
            </a:endParaRPr>
          </a:p>
          <a:p>
            <a:pPr marL="514350" lvl="0" indent="-514350">
              <a:buFont typeface="+mj-lt"/>
              <a:buAutoNum type="arabicPeriod"/>
            </a:pPr>
            <a:r>
              <a:rPr lang="ru-RU" i="1" dirty="0" smtClean="0">
                <a:solidFill>
                  <a:srgbClr val="FFFF00"/>
                </a:solidFill>
              </a:rPr>
              <a:t>Физические </a:t>
            </a:r>
            <a:r>
              <a:rPr lang="ru-RU" i="1" dirty="0">
                <a:solidFill>
                  <a:srgbClr val="FFFF00"/>
                </a:solidFill>
              </a:rPr>
              <a:t>минутки </a:t>
            </a:r>
            <a:r>
              <a:rPr lang="ru-RU" i="1" dirty="0" smtClean="0">
                <a:solidFill>
                  <a:srgbClr val="FFFF00"/>
                </a:solidFill>
              </a:rPr>
              <a:t>помогут держать </a:t>
            </a:r>
            <a:r>
              <a:rPr lang="ru-RU" i="1" dirty="0">
                <a:solidFill>
                  <a:srgbClr val="FFFF00"/>
                </a:solidFill>
              </a:rPr>
              <a:t>под контролем двигательные проявления </a:t>
            </a:r>
            <a:r>
              <a:rPr lang="ru-RU" i="1" dirty="0" smtClean="0">
                <a:solidFill>
                  <a:srgbClr val="FFFF00"/>
                </a:solidFill>
              </a:rPr>
              <a:t>учеников;</a:t>
            </a:r>
          </a:p>
          <a:p>
            <a:pPr marL="514350" lvl="0" indent="-514350">
              <a:buFont typeface="+mj-lt"/>
              <a:buAutoNum type="arabicPeriod"/>
            </a:pPr>
            <a:endParaRPr lang="ru-RU" i="1" dirty="0" smtClean="0">
              <a:solidFill>
                <a:srgbClr val="FFFF00"/>
              </a:solidFill>
            </a:endParaRPr>
          </a:p>
          <a:p>
            <a:pPr marL="514350" lvl="0" indent="-514350">
              <a:buFont typeface="+mj-lt"/>
              <a:buAutoNum type="arabicPeriod"/>
            </a:pPr>
            <a:r>
              <a:rPr lang="ru-RU" i="1" dirty="0" smtClean="0">
                <a:solidFill>
                  <a:srgbClr val="FFFF00"/>
                </a:solidFill>
              </a:rPr>
              <a:t>Игры на перемене  будут способствовать снятию </a:t>
            </a:r>
            <a:r>
              <a:rPr lang="ru-RU" i="1" dirty="0">
                <a:solidFill>
                  <a:srgbClr val="FFFF00"/>
                </a:solidFill>
              </a:rPr>
              <a:t>усталости после </a:t>
            </a:r>
            <a:r>
              <a:rPr lang="ru-RU" i="1" dirty="0" smtClean="0">
                <a:solidFill>
                  <a:srgbClr val="FFFF00"/>
                </a:solidFill>
              </a:rPr>
              <a:t>уроков;</a:t>
            </a:r>
          </a:p>
          <a:p>
            <a:pPr marL="514350" lvl="0" indent="-514350">
              <a:buFont typeface="+mj-lt"/>
              <a:buAutoNum type="arabicPeriod"/>
            </a:pPr>
            <a:endParaRPr lang="ru-RU" i="1" dirty="0">
              <a:solidFill>
                <a:srgbClr val="FFFF00"/>
              </a:solidFill>
            </a:endParaRPr>
          </a:p>
          <a:p>
            <a:pPr marL="514350" lvl="0" indent="-514350">
              <a:buFont typeface="+mj-lt"/>
              <a:buAutoNum type="arabicPeriod"/>
            </a:pPr>
            <a:r>
              <a:rPr lang="ru-RU" i="1" dirty="0" smtClean="0">
                <a:solidFill>
                  <a:srgbClr val="FFFF00"/>
                </a:solidFill>
              </a:rPr>
              <a:t>Стабилизируют взаимоотношения </a:t>
            </a:r>
            <a:r>
              <a:rPr lang="ru-RU" i="1" dirty="0">
                <a:solidFill>
                  <a:srgbClr val="FFFF00"/>
                </a:solidFill>
              </a:rPr>
              <a:t>в детском </a:t>
            </a:r>
            <a:r>
              <a:rPr lang="ru-RU" i="1" dirty="0" smtClean="0">
                <a:solidFill>
                  <a:srgbClr val="FFFF00"/>
                </a:solidFill>
              </a:rPr>
              <a:t>коллективе и нормализуют самооценку первоклассников;</a:t>
            </a:r>
          </a:p>
          <a:p>
            <a:pPr marL="514350" lvl="0" indent="-514350">
              <a:buFont typeface="+mj-lt"/>
              <a:buAutoNum type="arabicPeriod"/>
            </a:pPr>
            <a:endParaRPr lang="ru-RU" i="1" dirty="0">
              <a:solidFill>
                <a:srgbClr val="FFFF00"/>
              </a:solidFill>
            </a:endParaRPr>
          </a:p>
          <a:p>
            <a:pPr marL="514350" lvl="0" indent="-514350">
              <a:buFont typeface="+mj-lt"/>
              <a:buAutoNum type="arabicPeriod"/>
            </a:pPr>
            <a:r>
              <a:rPr lang="ru-RU" i="1" dirty="0" smtClean="0">
                <a:solidFill>
                  <a:srgbClr val="FFFF00"/>
                </a:solidFill>
              </a:rPr>
              <a:t>Снизится травматизм учащихся на перемене;</a:t>
            </a:r>
          </a:p>
          <a:p>
            <a:pPr marL="514350" lvl="0" indent="-514350">
              <a:buFont typeface="+mj-lt"/>
              <a:buAutoNum type="arabicPeriod"/>
            </a:pPr>
            <a:endParaRPr lang="ru-RU" i="1" dirty="0">
              <a:solidFill>
                <a:srgbClr val="FFFF00"/>
              </a:solidFill>
            </a:endParaRPr>
          </a:p>
          <a:p>
            <a:pPr marL="514350" lvl="0" indent="-514350">
              <a:buFont typeface="+mj-lt"/>
              <a:buAutoNum type="arabicPeriod"/>
            </a:pPr>
            <a:r>
              <a:rPr lang="ru-RU" i="1" dirty="0" smtClean="0">
                <a:solidFill>
                  <a:srgbClr val="FFFF00"/>
                </a:solidFill>
              </a:rPr>
              <a:t>Повысится школьная мотивация</a:t>
            </a:r>
            <a:r>
              <a:rPr lang="ru-RU" i="1" dirty="0" smtClean="0">
                <a:solidFill>
                  <a:srgbClr val="FFFF00"/>
                </a:solidFill>
              </a:rPr>
              <a:t>;</a:t>
            </a:r>
            <a:endParaRPr lang="ru-RU" i="1" dirty="0" smtClean="0">
              <a:solidFill>
                <a:srgbClr val="FFFF00"/>
              </a:solidFill>
            </a:endParaRPr>
          </a:p>
          <a:p>
            <a:pPr marL="514350" lvl="0" indent="-514350">
              <a:buFont typeface="+mj-lt"/>
              <a:buAutoNum type="arabicPeriod"/>
            </a:pPr>
            <a:endParaRPr lang="ru-RU" i="1" dirty="0" smtClean="0">
              <a:solidFill>
                <a:srgbClr val="FFFF00"/>
              </a:solidFill>
            </a:endParaRPr>
          </a:p>
          <a:p>
            <a:pPr marL="514350" lvl="0" indent="-514350">
              <a:buFont typeface="+mj-lt"/>
              <a:buAutoNum type="arabicPeriod"/>
            </a:pPr>
            <a:r>
              <a:rPr lang="ru-RU" i="1" dirty="0" smtClean="0">
                <a:solidFill>
                  <a:srgbClr val="FFFF00"/>
                </a:solidFill>
              </a:rPr>
              <a:t>Понизится процент эмоционального выгорания педагогов;</a:t>
            </a:r>
          </a:p>
          <a:p>
            <a:pPr marL="514350" lvl="0" indent="-514350">
              <a:buFont typeface="+mj-lt"/>
              <a:buAutoNum type="arabicPeriod"/>
            </a:pPr>
            <a:endParaRPr lang="ru-RU" i="1" dirty="0" smtClean="0">
              <a:solidFill>
                <a:srgbClr val="FFFF00"/>
              </a:solidFill>
            </a:endParaRPr>
          </a:p>
          <a:p>
            <a:pPr marL="514350" lvl="0" indent="-514350">
              <a:buFont typeface="+mj-lt"/>
              <a:buAutoNum type="arabicPeriod"/>
            </a:pPr>
            <a:r>
              <a:rPr lang="ru-RU" i="1" dirty="0" smtClean="0">
                <a:solidFill>
                  <a:srgbClr val="FFFF00"/>
                </a:solidFill>
              </a:rPr>
              <a:t>Содержание проекта может использоваться </a:t>
            </a:r>
            <a:r>
              <a:rPr lang="ru-RU" i="1" dirty="0">
                <a:solidFill>
                  <a:srgbClr val="FFFF00"/>
                </a:solidFill>
              </a:rPr>
              <a:t>в дальнейшей деятельности </a:t>
            </a:r>
            <a:r>
              <a:rPr lang="ru-RU" i="1" dirty="0" smtClean="0">
                <a:solidFill>
                  <a:srgbClr val="FFFF00"/>
                </a:solidFill>
              </a:rPr>
              <a:t>учителя </a:t>
            </a:r>
            <a:r>
              <a:rPr lang="ru-RU" i="1" dirty="0">
                <a:solidFill>
                  <a:srgbClr val="FFFF00"/>
                </a:solidFill>
              </a:rPr>
              <a:t>на протяжении всего </a:t>
            </a:r>
            <a:r>
              <a:rPr lang="ru-RU" i="1" dirty="0" smtClean="0">
                <a:solidFill>
                  <a:srgbClr val="FFFF00"/>
                </a:solidFill>
              </a:rPr>
              <a:t>периода обучения младших школьников.</a:t>
            </a:r>
          </a:p>
          <a:p>
            <a:pPr>
              <a:buNone/>
            </a:pPr>
            <a:r>
              <a:rPr lang="ru-RU" i="1" dirty="0" smtClean="0">
                <a:solidFill>
                  <a:srgbClr val="FFFF00"/>
                </a:solidFill>
              </a:rPr>
              <a:t> </a:t>
            </a:r>
          </a:p>
          <a:p>
            <a:endParaRPr lang="ru-RU" dirty="0"/>
          </a:p>
        </p:txBody>
      </p:sp>
      <p:pic>
        <p:nvPicPr>
          <p:cNvPr id="2050" name="Picture 2" descr="https://im2-tub-ru.yandex.net/i?id=80ef642e3bdec4490bc388cb595001f4&amp;n=33&amp;h=190&amp;w=254"/>
          <p:cNvPicPr>
            <a:picLocks noChangeAspect="1" noChangeArrowheads="1"/>
          </p:cNvPicPr>
          <p:nvPr/>
        </p:nvPicPr>
        <p:blipFill>
          <a:blip r:embed="rId3"/>
          <a:srcRect/>
          <a:stretch>
            <a:fillRect/>
          </a:stretch>
        </p:blipFill>
        <p:spPr bwMode="auto">
          <a:xfrm>
            <a:off x="7786710" y="1571612"/>
            <a:ext cx="1177833" cy="881057"/>
          </a:xfrm>
          <a:prstGeom prst="rect">
            <a:avLst/>
          </a:prstGeom>
          <a:noFill/>
        </p:spPr>
      </p:pic>
      <p:pic>
        <p:nvPicPr>
          <p:cNvPr id="2052" name="Picture 4" descr="https://im2-tub-ru.yandex.net/i?id=6426ca91b2c086c82cd42c441b8d6f20&amp;n=33&amp;h=190&amp;w=181"/>
          <p:cNvPicPr>
            <a:picLocks noChangeAspect="1" noChangeArrowheads="1"/>
          </p:cNvPicPr>
          <p:nvPr/>
        </p:nvPicPr>
        <p:blipFill>
          <a:blip r:embed="rId4"/>
          <a:srcRect/>
          <a:stretch>
            <a:fillRect/>
          </a:stretch>
        </p:blipFill>
        <p:spPr bwMode="auto">
          <a:xfrm>
            <a:off x="8286776" y="2500305"/>
            <a:ext cx="857224" cy="899849"/>
          </a:xfrm>
          <a:prstGeom prst="rect">
            <a:avLst/>
          </a:prstGeom>
          <a:noFill/>
        </p:spPr>
      </p:pic>
      <p:pic>
        <p:nvPicPr>
          <p:cNvPr id="2054" name="Picture 6" descr="https://im0-tub-ru.yandex.net/i?id=632b0ab3e5320d243dbd4443c4fa5d78&amp;n=33&amp;h=190&amp;w=365"/>
          <p:cNvPicPr>
            <a:picLocks noChangeAspect="1" noChangeArrowheads="1"/>
          </p:cNvPicPr>
          <p:nvPr/>
        </p:nvPicPr>
        <p:blipFill>
          <a:blip r:embed="rId5"/>
          <a:srcRect/>
          <a:stretch>
            <a:fillRect/>
          </a:stretch>
        </p:blipFill>
        <p:spPr bwMode="auto">
          <a:xfrm>
            <a:off x="5286380" y="3643314"/>
            <a:ext cx="1071570" cy="822614"/>
          </a:xfrm>
          <a:prstGeom prst="rect">
            <a:avLst/>
          </a:prstGeom>
          <a:noFill/>
        </p:spPr>
      </p:pic>
      <p:sp>
        <p:nvSpPr>
          <p:cNvPr id="2056" name="AutoShape 8" descr="https://content.schools.by/lapichy/library/vosp_ra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8" name="Picture 10" descr="http://mbdoycrr50.dagschool.com/_http_schools/1744/MBDOYCRR50/admin/ckfinder/core/connector/php/connector.phpfck_user_files/images/otrisovat_kopiya.jpg"/>
          <p:cNvPicPr>
            <a:picLocks noChangeAspect="1" noChangeArrowheads="1"/>
          </p:cNvPicPr>
          <p:nvPr/>
        </p:nvPicPr>
        <p:blipFill>
          <a:blip r:embed="rId6" cstate="print"/>
          <a:srcRect/>
          <a:stretch>
            <a:fillRect/>
          </a:stretch>
        </p:blipFill>
        <p:spPr bwMode="auto">
          <a:xfrm>
            <a:off x="7429520" y="571480"/>
            <a:ext cx="1071570" cy="935001"/>
          </a:xfrm>
          <a:prstGeom prst="rect">
            <a:avLst/>
          </a:prstGeom>
          <a:noFill/>
        </p:spPr>
      </p:pic>
      <p:pic>
        <p:nvPicPr>
          <p:cNvPr id="6146" name="Picture 2" descr="http://xn--56-slcmimaco.xn--p1ai/wp-content/uploads/2015/10/samoocenka_rebenka.jpg"/>
          <p:cNvPicPr>
            <a:picLocks noChangeAspect="1" noChangeArrowheads="1"/>
          </p:cNvPicPr>
          <p:nvPr/>
        </p:nvPicPr>
        <p:blipFill>
          <a:blip r:embed="rId7" cstate="print"/>
          <a:srcRect/>
          <a:stretch>
            <a:fillRect/>
          </a:stretch>
        </p:blipFill>
        <p:spPr bwMode="auto">
          <a:xfrm>
            <a:off x="6786578" y="3286124"/>
            <a:ext cx="1201715" cy="873975"/>
          </a:xfrm>
          <a:prstGeom prst="rect">
            <a:avLst/>
          </a:prstGeom>
          <a:noFill/>
        </p:spPr>
      </p:pic>
      <p:pic>
        <p:nvPicPr>
          <p:cNvPr id="6148" name="Picture 4" descr="http://samopoznanie.kz/avatars/objects/3-21972_1_4.jpg?26fe3ef2e6f44a9ce275bb7975c252cf"/>
          <p:cNvPicPr>
            <a:picLocks noChangeAspect="1" noChangeArrowheads="1"/>
          </p:cNvPicPr>
          <p:nvPr/>
        </p:nvPicPr>
        <p:blipFill>
          <a:blip r:embed="rId8"/>
          <a:srcRect/>
          <a:stretch>
            <a:fillRect/>
          </a:stretch>
        </p:blipFill>
        <p:spPr bwMode="auto">
          <a:xfrm>
            <a:off x="4143372" y="4071942"/>
            <a:ext cx="928694" cy="928694"/>
          </a:xfrm>
          <a:prstGeom prst="rect">
            <a:avLst/>
          </a:prstGeom>
          <a:noFill/>
        </p:spPr>
      </p:pic>
      <p:pic>
        <p:nvPicPr>
          <p:cNvPr id="6150" name="Picture 6" descr="http://www.wssb.wa.gov/Content/img/School_Clip_Art_162.gif"/>
          <p:cNvPicPr>
            <a:picLocks noChangeAspect="1" noChangeArrowheads="1"/>
          </p:cNvPicPr>
          <p:nvPr/>
        </p:nvPicPr>
        <p:blipFill>
          <a:blip r:embed="rId9"/>
          <a:srcRect/>
          <a:stretch>
            <a:fillRect/>
          </a:stretch>
        </p:blipFill>
        <p:spPr bwMode="auto">
          <a:xfrm>
            <a:off x="6786578" y="4071942"/>
            <a:ext cx="1793415" cy="1528732"/>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bg1"/>
                </a:solidFill>
              </a:rPr>
              <a:t>Список литературы</a:t>
            </a:r>
            <a:endParaRPr lang="ru-RU" dirty="0">
              <a:solidFill>
                <a:schemeClr val="bg1"/>
              </a:solidFill>
            </a:endParaRPr>
          </a:p>
        </p:txBody>
      </p:sp>
      <p:sp>
        <p:nvSpPr>
          <p:cNvPr id="3" name="Содержимое 2"/>
          <p:cNvSpPr>
            <a:spLocks noGrp="1"/>
          </p:cNvSpPr>
          <p:nvPr>
            <p:ph idx="1"/>
          </p:nvPr>
        </p:nvSpPr>
        <p:spPr>
          <a:xfrm>
            <a:off x="457200" y="1142984"/>
            <a:ext cx="8229600" cy="5500726"/>
          </a:xfrm>
        </p:spPr>
        <p:txBody>
          <a:bodyPr>
            <a:normAutofit fontScale="32500" lnSpcReduction="20000"/>
          </a:bodyPr>
          <a:lstStyle/>
          <a:p>
            <a:pPr>
              <a:buNone/>
            </a:pPr>
            <a:r>
              <a:rPr lang="ru-RU" dirty="0"/>
              <a:t> </a:t>
            </a:r>
          </a:p>
          <a:p>
            <a:pPr marL="514350" lvl="0" indent="-514350">
              <a:buFont typeface="+mj-lt"/>
              <a:buAutoNum type="arabicPeriod"/>
            </a:pPr>
            <a:r>
              <a:rPr lang="ru-RU" sz="3700" i="1" dirty="0">
                <a:solidFill>
                  <a:srgbClr val="FFFF00"/>
                </a:solidFill>
              </a:rPr>
              <a:t>Конституция РФ</a:t>
            </a:r>
          </a:p>
          <a:p>
            <a:pPr marL="514350" lvl="0" indent="-514350">
              <a:buFont typeface="+mj-lt"/>
              <a:buAutoNum type="arabicPeriod"/>
            </a:pPr>
            <a:r>
              <a:rPr lang="ru-RU" sz="3700" i="1" dirty="0">
                <a:solidFill>
                  <a:srgbClr val="FFFF00"/>
                </a:solidFill>
              </a:rPr>
              <a:t>Конвенция о правах ребенка</a:t>
            </a:r>
          </a:p>
          <a:p>
            <a:pPr marL="514350" lvl="0" indent="-514350">
              <a:buFont typeface="+mj-lt"/>
              <a:buAutoNum type="arabicPeriod"/>
            </a:pPr>
            <a:r>
              <a:rPr lang="ru-RU" sz="3700" i="1" dirty="0">
                <a:solidFill>
                  <a:srgbClr val="FFFF00"/>
                </a:solidFill>
              </a:rPr>
              <a:t>Закон РФ «Об образовании»</a:t>
            </a:r>
          </a:p>
          <a:p>
            <a:pPr marL="514350" lvl="0" indent="-514350">
              <a:buFont typeface="+mj-lt"/>
              <a:buAutoNum type="arabicPeriod"/>
            </a:pPr>
            <a:r>
              <a:rPr lang="ru-RU" sz="3700" i="1" dirty="0">
                <a:solidFill>
                  <a:srgbClr val="FFFF00"/>
                </a:solidFill>
              </a:rPr>
              <a:t>Закон РФ «Об общественных объединениях»</a:t>
            </a:r>
          </a:p>
          <a:p>
            <a:pPr marL="514350" lvl="0" indent="-514350">
              <a:buFont typeface="+mj-lt"/>
              <a:buAutoNum type="arabicPeriod"/>
            </a:pPr>
            <a:r>
              <a:rPr lang="ru-RU" sz="3700" i="1" dirty="0">
                <a:solidFill>
                  <a:srgbClr val="FFFF00"/>
                </a:solidFill>
              </a:rPr>
              <a:t>Адаптация организма школьников к учебным и физическим нагрузкам / Под ред. А.Г. Хрипковой. - М., 2002.</a:t>
            </a:r>
          </a:p>
          <a:p>
            <a:pPr marL="514350" lvl="0" indent="-514350">
              <a:buFont typeface="+mj-lt"/>
              <a:buAutoNum type="arabicPeriod"/>
            </a:pPr>
            <a:r>
              <a:rPr lang="ru-RU" sz="3700" i="1" dirty="0">
                <a:solidFill>
                  <a:srgbClr val="FFFF00"/>
                </a:solidFill>
              </a:rPr>
              <a:t>Александровская Э.М. Социально-психологические критерии адаптации в школе / Под. Ред. С.М. </a:t>
            </a:r>
            <a:r>
              <a:rPr lang="ru-RU" sz="3700" i="1" dirty="0" err="1">
                <a:solidFill>
                  <a:srgbClr val="FFFF00"/>
                </a:solidFill>
              </a:rPr>
              <a:t>Громбаха</a:t>
            </a:r>
            <a:r>
              <a:rPr lang="ru-RU" sz="3700" i="1" dirty="0">
                <a:solidFill>
                  <a:srgbClr val="FFFF00"/>
                </a:solidFill>
              </a:rPr>
              <a:t>. - М., 1988.</a:t>
            </a:r>
          </a:p>
          <a:p>
            <a:pPr marL="514350" lvl="0" indent="-514350">
              <a:buFont typeface="+mj-lt"/>
              <a:buAutoNum type="arabicPeriod"/>
            </a:pPr>
            <a:r>
              <a:rPr lang="ru-RU" sz="3700" i="1" dirty="0" err="1">
                <a:solidFill>
                  <a:srgbClr val="FFFF00"/>
                </a:solidFill>
              </a:rPr>
              <a:t>Битякова</a:t>
            </a:r>
            <a:r>
              <a:rPr lang="ru-RU" sz="3700" i="1" dirty="0">
                <a:solidFill>
                  <a:srgbClr val="FFFF00"/>
                </a:solidFill>
              </a:rPr>
              <a:t> М.Р. Организация психологической работы в школе. - М.: Совершенство, 2004 - с. 258.</a:t>
            </a:r>
          </a:p>
          <a:p>
            <a:pPr marL="514350" lvl="0" indent="-514350">
              <a:buFont typeface="+mj-lt"/>
              <a:buAutoNum type="arabicPeriod"/>
            </a:pPr>
            <a:r>
              <a:rPr lang="ru-RU" sz="3700" i="1" dirty="0" err="1">
                <a:solidFill>
                  <a:srgbClr val="FFFF00"/>
                </a:solidFill>
              </a:rPr>
              <a:t>Борытко</a:t>
            </a:r>
            <a:r>
              <a:rPr lang="ru-RU" sz="3700" i="1" dirty="0">
                <a:solidFill>
                  <a:srgbClr val="FFFF00"/>
                </a:solidFill>
              </a:rPr>
              <a:t> Н.М. Педагогика: учебное пособие / </a:t>
            </a:r>
            <a:r>
              <a:rPr lang="ru-RU" sz="3700" i="1" dirty="0" err="1">
                <a:solidFill>
                  <a:srgbClr val="FFFF00"/>
                </a:solidFill>
              </a:rPr>
              <a:t>Борытко</a:t>
            </a:r>
            <a:r>
              <a:rPr lang="ru-RU" sz="3700" i="1" dirty="0">
                <a:solidFill>
                  <a:srgbClr val="FFFF00"/>
                </a:solidFill>
              </a:rPr>
              <a:t> Н.М., </a:t>
            </a:r>
            <a:r>
              <a:rPr lang="ru-RU" sz="3700" i="1" dirty="0" err="1">
                <a:solidFill>
                  <a:srgbClr val="FFFF00"/>
                </a:solidFill>
              </a:rPr>
              <a:t>Соловцова</a:t>
            </a:r>
            <a:r>
              <a:rPr lang="ru-RU" sz="3700" i="1" dirty="0">
                <a:solidFill>
                  <a:srgbClr val="FFFF00"/>
                </a:solidFill>
              </a:rPr>
              <a:t> И.А., Байбаков А.М. - М., «Академия», 2007 - с. 307</a:t>
            </a:r>
          </a:p>
          <a:p>
            <a:pPr marL="514350" lvl="0" indent="-514350">
              <a:buFont typeface="+mj-lt"/>
              <a:buAutoNum type="arabicPeriod"/>
            </a:pPr>
            <a:r>
              <a:rPr lang="ru-RU" sz="3700" i="1" dirty="0" err="1">
                <a:solidFill>
                  <a:srgbClr val="FFFF00"/>
                </a:solidFill>
              </a:rPr>
              <a:t>Гургенидзе</a:t>
            </a:r>
            <a:r>
              <a:rPr lang="ru-RU" sz="3700" i="1" dirty="0">
                <a:solidFill>
                  <a:srgbClr val="FFFF00"/>
                </a:solidFill>
              </a:rPr>
              <a:t> Ю. Статья «Как помочь первокласснику освоится в школе?» / Статьи по психологии // </a:t>
            </a:r>
            <a:r>
              <a:rPr lang="ru-RU" sz="3700" i="1" dirty="0" err="1">
                <a:solidFill>
                  <a:srgbClr val="FFFF00"/>
                </a:solidFill>
              </a:rPr>
              <a:t>Интернет-ресурс:</a:t>
            </a:r>
            <a:r>
              <a:rPr lang="ru-RU" sz="3700" i="1" dirty="0" err="1">
                <a:solidFill>
                  <a:srgbClr val="FFFF00"/>
                </a:solidFill>
                <a:hlinkClick r:id="rId3"/>
              </a:rPr>
              <a:t>http</a:t>
            </a:r>
            <a:r>
              <a:rPr lang="ru-RU" sz="3700" i="1" dirty="0">
                <a:solidFill>
                  <a:srgbClr val="FFFF00"/>
                </a:solidFill>
                <a:hlinkClick r:id="rId3"/>
              </a:rPr>
              <a:t>://www.spravka050.ru/</a:t>
            </a:r>
            <a:r>
              <a:rPr lang="ru-RU" sz="3700" i="1" dirty="0" err="1">
                <a:solidFill>
                  <a:srgbClr val="FFFF00"/>
                </a:solidFill>
                <a:hlinkClick r:id="rId3"/>
              </a:rPr>
              <a:t>article</a:t>
            </a:r>
            <a:r>
              <a:rPr lang="ru-RU" sz="3700" i="1" dirty="0">
                <a:solidFill>
                  <a:srgbClr val="FFFF00"/>
                </a:solidFill>
                <a:hlinkClick r:id="rId3"/>
              </a:rPr>
              <a:t>/</a:t>
            </a:r>
            <a:r>
              <a:rPr lang="ru-RU" sz="3700" i="1" dirty="0" err="1">
                <a:solidFill>
                  <a:srgbClr val="FFFF00"/>
                </a:solidFill>
                <a:hlinkClick r:id="rId3"/>
              </a:rPr>
              <a:t>psicho</a:t>
            </a:r>
            <a:r>
              <a:rPr lang="ru-RU" sz="3700" i="1" dirty="0">
                <a:solidFill>
                  <a:srgbClr val="FFFF00"/>
                </a:solidFill>
                <a:hlinkClick r:id="rId3"/>
              </a:rPr>
              <a:t>/10638</a:t>
            </a:r>
            <a:r>
              <a:rPr lang="ru-RU" sz="3700" i="1" dirty="0">
                <a:solidFill>
                  <a:srgbClr val="FFFF00"/>
                </a:solidFill>
              </a:rPr>
              <a:t>.</a:t>
            </a:r>
          </a:p>
          <a:p>
            <a:pPr marL="514350" lvl="0" indent="-514350">
              <a:buFont typeface="+mj-lt"/>
              <a:buAutoNum type="arabicPeriod"/>
            </a:pPr>
            <a:r>
              <a:rPr lang="ru-RU" sz="3700" i="1" dirty="0" err="1">
                <a:solidFill>
                  <a:srgbClr val="FFFF00"/>
                </a:solidFill>
              </a:rPr>
              <a:t>Гуткин</a:t>
            </a:r>
            <a:r>
              <a:rPr lang="ru-RU" sz="3700" i="1" dirty="0">
                <a:solidFill>
                  <a:srgbClr val="FFFF00"/>
                </a:solidFill>
              </a:rPr>
              <a:t> Н.И. Психологическая готовность к школе. - М.: Образование, 1996.</a:t>
            </a:r>
          </a:p>
          <a:p>
            <a:pPr marL="514350" lvl="0" indent="-514350">
              <a:buFont typeface="+mj-lt"/>
              <a:buAutoNum type="arabicPeriod"/>
            </a:pPr>
            <a:r>
              <a:rPr lang="ru-RU" sz="3700" i="1" dirty="0">
                <a:solidFill>
                  <a:srgbClr val="FFFF00"/>
                </a:solidFill>
              </a:rPr>
              <a:t>Давыдов В.В. Лекции по педагогической психологии. - Изд. Академия, 2006. - с. 87.</a:t>
            </a:r>
          </a:p>
          <a:p>
            <a:pPr marL="514350" lvl="0" indent="-514350">
              <a:buFont typeface="+mj-lt"/>
              <a:buAutoNum type="arabicPeriod"/>
            </a:pPr>
            <a:r>
              <a:rPr lang="ru-RU" sz="3700" i="1" dirty="0">
                <a:solidFill>
                  <a:srgbClr val="FFFF00"/>
                </a:solidFill>
              </a:rPr>
              <a:t>Диагностика школьной </a:t>
            </a:r>
            <a:r>
              <a:rPr lang="ru-RU" sz="3700" i="1" dirty="0" err="1">
                <a:solidFill>
                  <a:srgbClr val="FFFF00"/>
                </a:solidFill>
              </a:rPr>
              <a:t>дезадаптации</a:t>
            </a:r>
            <a:r>
              <a:rPr lang="ru-RU" sz="3700" i="1" dirty="0">
                <a:solidFill>
                  <a:srgbClr val="FFFF00"/>
                </a:solidFill>
              </a:rPr>
              <a:t> / Под ред. С.А. </a:t>
            </a:r>
            <a:r>
              <a:rPr lang="ru-RU" sz="3700" i="1" dirty="0" err="1">
                <a:solidFill>
                  <a:srgbClr val="FFFF00"/>
                </a:solidFill>
              </a:rPr>
              <a:t>Биличевой</a:t>
            </a:r>
            <a:r>
              <a:rPr lang="ru-RU" sz="3700" i="1" dirty="0">
                <a:solidFill>
                  <a:srgbClr val="FFFF00"/>
                </a:solidFill>
              </a:rPr>
              <a:t>, И.А. </a:t>
            </a:r>
            <a:r>
              <a:rPr lang="ru-RU" sz="3700" i="1" dirty="0" err="1">
                <a:solidFill>
                  <a:srgbClr val="FFFF00"/>
                </a:solidFill>
              </a:rPr>
              <a:t>Коробейниковой</a:t>
            </a:r>
            <a:r>
              <a:rPr lang="ru-RU" sz="3700" i="1" dirty="0">
                <a:solidFill>
                  <a:srgbClr val="FFFF00"/>
                </a:solidFill>
              </a:rPr>
              <a:t>, Г.Ф. </a:t>
            </a:r>
            <a:r>
              <a:rPr lang="ru-RU" sz="3700" i="1" dirty="0" err="1">
                <a:solidFill>
                  <a:srgbClr val="FFFF00"/>
                </a:solidFill>
              </a:rPr>
              <a:t>Кумариной</a:t>
            </a:r>
            <a:r>
              <a:rPr lang="ru-RU" sz="3700" i="1" dirty="0">
                <a:solidFill>
                  <a:srgbClr val="FFFF00"/>
                </a:solidFill>
              </a:rPr>
              <a:t>. - М., 1993.</a:t>
            </a:r>
          </a:p>
          <a:p>
            <a:pPr marL="514350" lvl="0" indent="-514350">
              <a:buFont typeface="+mj-lt"/>
              <a:buAutoNum type="arabicPeriod"/>
            </a:pPr>
            <a:r>
              <a:rPr lang="ru-RU" sz="3700" i="1" dirty="0">
                <a:solidFill>
                  <a:srgbClr val="FFFF00"/>
                </a:solidFill>
              </a:rPr>
              <a:t>Диагностическая и коррекционная работа школьного психолога / Под ред. И.В.Дубровиной. - М., 1987.</a:t>
            </a:r>
          </a:p>
          <a:p>
            <a:pPr marL="514350" lvl="0" indent="-514350">
              <a:buFont typeface="+mj-lt"/>
              <a:buAutoNum type="arabicPeriod"/>
            </a:pPr>
            <a:r>
              <a:rPr lang="ru-RU" sz="3700" i="1" dirty="0">
                <a:solidFill>
                  <a:srgbClr val="FFFF00"/>
                </a:solidFill>
              </a:rPr>
              <a:t>Захаров А.И. Игра как способ преодоления неврозов у детей, 2006. - С. 150-152.</a:t>
            </a:r>
          </a:p>
          <a:p>
            <a:pPr marL="514350" lvl="0" indent="-514350">
              <a:buFont typeface="+mj-lt"/>
              <a:buAutoNum type="arabicPeriod"/>
            </a:pPr>
            <a:r>
              <a:rPr lang="ru-RU" sz="3700" i="1" dirty="0">
                <a:solidFill>
                  <a:srgbClr val="FFFF00"/>
                </a:solidFill>
              </a:rPr>
              <a:t>Индивидуальные особенности психического развития / Словарь // Интернет-ресурс: http://business.amiro.ru/knowledge/razvitie-rebenka/indi </a:t>
            </a:r>
            <a:r>
              <a:rPr lang="ru-RU" sz="3700" i="1" dirty="0" err="1">
                <a:solidFill>
                  <a:srgbClr val="FFFF00"/>
                </a:solidFill>
              </a:rPr>
              <a:t>vidualnye-osobennosti-psihicheskogo-razvitija</a:t>
            </a:r>
            <a:endParaRPr lang="ru-RU" sz="3700" i="1" dirty="0">
              <a:solidFill>
                <a:srgbClr val="FFFF00"/>
              </a:solidFill>
            </a:endParaRPr>
          </a:p>
          <a:p>
            <a:pPr marL="514350" lvl="0" indent="-514350">
              <a:buFont typeface="+mj-lt"/>
              <a:buAutoNum type="arabicPeriod"/>
            </a:pPr>
            <a:r>
              <a:rPr lang="ru-RU" sz="3700" i="1" dirty="0">
                <a:solidFill>
                  <a:srgbClr val="FFFF00"/>
                </a:solidFill>
              </a:rPr>
              <a:t>Каган В.Е. Психогенные формы школьной </a:t>
            </a:r>
            <a:r>
              <a:rPr lang="ru-RU" sz="3700" i="1" dirty="0" err="1">
                <a:solidFill>
                  <a:srgbClr val="FFFF00"/>
                </a:solidFill>
              </a:rPr>
              <a:t>дезадаптации</a:t>
            </a:r>
            <a:r>
              <a:rPr lang="ru-RU" sz="3700" i="1" dirty="0">
                <a:solidFill>
                  <a:srgbClr val="FFFF00"/>
                </a:solidFill>
              </a:rPr>
              <a:t> // Вопросы психологии, 2004 - №4.</a:t>
            </a:r>
          </a:p>
          <a:p>
            <a:pPr marL="514350" lvl="0" indent="-514350">
              <a:buFont typeface="+mj-lt"/>
              <a:buAutoNum type="arabicPeriod"/>
            </a:pPr>
            <a:r>
              <a:rPr lang="ru-RU" sz="3700" i="1" dirty="0">
                <a:solidFill>
                  <a:srgbClr val="FFFF00"/>
                </a:solidFill>
              </a:rPr>
              <a:t>Ковалева Л.М., </a:t>
            </a:r>
            <a:r>
              <a:rPr lang="ru-RU" sz="3700" i="1" dirty="0" err="1">
                <a:solidFill>
                  <a:srgbClr val="FFFF00"/>
                </a:solidFill>
              </a:rPr>
              <a:t>Тарасенко</a:t>
            </a:r>
            <a:r>
              <a:rPr lang="ru-RU" sz="3700" i="1" dirty="0">
                <a:solidFill>
                  <a:srgbClr val="FFFF00"/>
                </a:solidFill>
              </a:rPr>
              <a:t> Н.Н. Психологический анализ особенностей адаптации первоклассников к школе // Начальная школа, 2006 - №7.</a:t>
            </a:r>
          </a:p>
          <a:p>
            <a:pPr marL="514350" lvl="0" indent="-514350">
              <a:buFont typeface="+mj-lt"/>
              <a:buAutoNum type="arabicPeriod"/>
            </a:pPr>
            <a:r>
              <a:rPr lang="ru-RU" sz="3700" i="1" dirty="0" err="1">
                <a:solidFill>
                  <a:srgbClr val="FFFF00"/>
                </a:solidFill>
              </a:rPr>
              <a:t>Коломинский</a:t>
            </a:r>
            <a:r>
              <a:rPr lang="ru-RU" sz="3700" i="1" dirty="0">
                <a:solidFill>
                  <a:srgbClr val="FFFF00"/>
                </a:solidFill>
              </a:rPr>
              <a:t> Я.Л. Учителю о психологии детей шестилетнего возраста. - М., 1988 - с. 265.</a:t>
            </a:r>
          </a:p>
          <a:p>
            <a:pPr marL="514350" lvl="0" indent="-514350">
              <a:buFont typeface="+mj-lt"/>
              <a:buAutoNum type="arabicPeriod"/>
            </a:pPr>
            <a:r>
              <a:rPr lang="ru-RU" sz="3700" i="1" dirty="0">
                <a:solidFill>
                  <a:srgbClr val="FFFF00"/>
                </a:solidFill>
              </a:rPr>
              <a:t>Кравцова Е.Е. Психологические проблемы готовности детей к обучению в школе. - М., 1983</a:t>
            </a:r>
          </a:p>
          <a:p>
            <a:pPr marL="514350" lvl="0" indent="-514350">
              <a:buFont typeface="+mj-lt"/>
              <a:buAutoNum type="arabicPeriod"/>
            </a:pPr>
            <a:r>
              <a:rPr lang="ru-RU" sz="3700" i="1" dirty="0">
                <a:solidFill>
                  <a:srgbClr val="FFFF00"/>
                </a:solidFill>
              </a:rPr>
              <a:t>Кураев Г.А., Пожарская Е.Н. Возрастная психология. Курс лекций / Лекция З / Электронная библиотека // </a:t>
            </a:r>
            <a:r>
              <a:rPr lang="ru-RU" sz="3700" i="1" dirty="0" err="1">
                <a:solidFill>
                  <a:srgbClr val="FFFF00"/>
                </a:solidFill>
              </a:rPr>
              <a:t>Интернет-ресурс:</a:t>
            </a:r>
            <a:r>
              <a:rPr lang="ru-RU" sz="3700" i="1" dirty="0" err="1">
                <a:solidFill>
                  <a:srgbClr val="FFFF00"/>
                </a:solidFill>
                <a:hlinkClick r:id="rId4"/>
              </a:rPr>
              <a:t>http</a:t>
            </a:r>
            <a:r>
              <a:rPr lang="ru-RU" sz="3700" i="1" dirty="0">
                <a:solidFill>
                  <a:srgbClr val="FFFF00"/>
                </a:solidFill>
                <a:hlinkClick r:id="rId4"/>
              </a:rPr>
              <a:t>://</a:t>
            </a:r>
            <a:r>
              <a:rPr lang="ru-RU" sz="3700" i="1" dirty="0" err="1">
                <a:solidFill>
                  <a:srgbClr val="FFFF00"/>
                </a:solidFill>
                <a:hlinkClick r:id="rId4"/>
              </a:rPr>
              <a:t>window.edu.ru</a:t>
            </a:r>
            <a:r>
              <a:rPr lang="ru-RU" sz="3700" i="1" dirty="0">
                <a:solidFill>
                  <a:srgbClr val="FFFF00"/>
                </a:solidFill>
                <a:hlinkClick r:id="rId4"/>
              </a:rPr>
              <a:t>/</a:t>
            </a:r>
            <a:r>
              <a:rPr lang="ru-RU" sz="3700" i="1" dirty="0" err="1">
                <a:solidFill>
                  <a:srgbClr val="FFFF00"/>
                </a:solidFill>
                <a:hlinkClick r:id="rId4"/>
              </a:rPr>
              <a:t>window</a:t>
            </a:r>
            <a:r>
              <a:rPr lang="ru-RU" sz="3700" i="1" dirty="0">
                <a:solidFill>
                  <a:srgbClr val="FFFF00"/>
                </a:solidFill>
                <a:hlinkClick r:id="rId4"/>
              </a:rPr>
              <a:t>/</a:t>
            </a:r>
            <a:r>
              <a:rPr lang="ru-RU" sz="3700" i="1" dirty="0" err="1">
                <a:solidFill>
                  <a:srgbClr val="FFFF00"/>
                </a:solidFill>
                <a:hlinkClick r:id="rId4"/>
              </a:rPr>
              <a:t>library</a:t>
            </a:r>
            <a:r>
              <a:rPr lang="ru-RU" sz="3700" i="1" dirty="0">
                <a:solidFill>
                  <a:srgbClr val="FFFF00"/>
                </a:solidFill>
                <a:hlinkClick r:id="rId4"/>
              </a:rPr>
              <a:t>/pdf2txt?p_id=11343&amp;p_page=4</a:t>
            </a:r>
            <a:r>
              <a:rPr lang="ru-RU" sz="3700" i="1" dirty="0">
                <a:solidFill>
                  <a:srgbClr val="FFFF00"/>
                </a:solidFill>
              </a:rPr>
              <a:t>.</a:t>
            </a:r>
          </a:p>
          <a:p>
            <a:pPr marL="514350" lvl="0" indent="-514350">
              <a:buFont typeface="+mj-lt"/>
              <a:buAutoNum type="arabicPeriod"/>
            </a:pPr>
            <a:r>
              <a:rPr lang="ru-RU" sz="3700" i="1" dirty="0">
                <a:solidFill>
                  <a:srgbClr val="FFFF00"/>
                </a:solidFill>
              </a:rPr>
              <a:t>Левин К. Стили общение учителя с классом / Менеджер образования / Портал информационной поддержки руководителей образовательных учреждений // Интернет-ресурс: http://menobr.ru/material/</a:t>
            </a:r>
          </a:p>
          <a:p>
            <a:pPr marL="514350" indent="-514350">
              <a:buNone/>
            </a:pPr>
            <a:r>
              <a:rPr lang="ru-RU" sz="3700" i="1" dirty="0">
                <a:solidFill>
                  <a:srgbClr val="FFFF00"/>
                </a:solidFill>
              </a:rPr>
              <a:t> </a:t>
            </a:r>
          </a:p>
          <a:p>
            <a:pPr marL="514350" indent="-514350">
              <a:buFont typeface="+mj-lt"/>
              <a:buAutoNum type="arabicPeriod"/>
            </a:pPr>
            <a:endParaRPr lang="ru-RU" dirty="0"/>
          </a:p>
        </p:txBody>
      </p:sp>
      <p:pic>
        <p:nvPicPr>
          <p:cNvPr id="3074" name="Picture 2" descr="http://stryi-mkvpu34.edukit.lviv.ua/files2/images/758302070.gif?size=11"/>
          <p:cNvPicPr>
            <a:picLocks noChangeAspect="1" noChangeArrowheads="1" noCrop="1"/>
          </p:cNvPicPr>
          <p:nvPr/>
        </p:nvPicPr>
        <p:blipFill>
          <a:blip r:embed="rId5"/>
          <a:srcRect/>
          <a:stretch>
            <a:fillRect/>
          </a:stretch>
        </p:blipFill>
        <p:spPr bwMode="auto">
          <a:xfrm rot="922404">
            <a:off x="6873520" y="650644"/>
            <a:ext cx="2143108" cy="1855887"/>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928694"/>
          </a:xfrm>
        </p:spPr>
        <p:txBody>
          <a:bodyPr>
            <a:noAutofit/>
          </a:bodyPr>
          <a:lstStyle/>
          <a:p>
            <a:r>
              <a:rPr lang="ru-RU" sz="2800" dirty="0" smtClean="0">
                <a:solidFill>
                  <a:schemeClr val="bg2"/>
                </a:solidFill>
              </a:rPr>
              <a:t>                                                                   </a:t>
            </a:r>
            <a:r>
              <a:rPr lang="ru-RU" sz="2400" dirty="0" smtClean="0">
                <a:solidFill>
                  <a:schemeClr val="bg2"/>
                </a:solidFill>
              </a:rPr>
              <a:t>Приложение №1</a:t>
            </a:r>
            <a:br>
              <a:rPr lang="ru-RU" sz="2400" dirty="0" smtClean="0">
                <a:solidFill>
                  <a:schemeClr val="bg2"/>
                </a:solidFill>
              </a:rPr>
            </a:br>
            <a:r>
              <a:rPr lang="ru-RU" sz="3200" b="1" dirty="0" smtClean="0">
                <a:solidFill>
                  <a:schemeClr val="bg2"/>
                </a:solidFill>
                <a:hlinkClick r:id="rId3" action="ppaction://hlinksldjump"/>
              </a:rPr>
              <a:t>Игры на знакомство</a:t>
            </a:r>
            <a:endParaRPr lang="ru-RU" sz="3200" b="1" dirty="0">
              <a:solidFill>
                <a:schemeClr val="bg2"/>
              </a:solidFill>
            </a:endParaRPr>
          </a:p>
        </p:txBody>
      </p:sp>
      <p:sp>
        <p:nvSpPr>
          <p:cNvPr id="3" name="Содержимое 2"/>
          <p:cNvSpPr>
            <a:spLocks noGrp="1"/>
          </p:cNvSpPr>
          <p:nvPr>
            <p:ph idx="1"/>
          </p:nvPr>
        </p:nvSpPr>
        <p:spPr>
          <a:xfrm>
            <a:off x="357158" y="1071546"/>
            <a:ext cx="8329642" cy="5643602"/>
          </a:xfrm>
        </p:spPr>
        <p:txBody>
          <a:bodyPr>
            <a:normAutofit fontScale="32500" lnSpcReduction="20000"/>
          </a:bodyPr>
          <a:lstStyle/>
          <a:p>
            <a:r>
              <a:rPr lang="ru-RU" b="1" u="sng" dirty="0" smtClean="0">
                <a:solidFill>
                  <a:srgbClr val="FFFF00"/>
                </a:solidFill>
              </a:rPr>
              <a:t>«Давай-ка познакомимся!»</a:t>
            </a:r>
          </a:p>
          <a:p>
            <a:r>
              <a:rPr lang="ru-RU" dirty="0" smtClean="0">
                <a:solidFill>
                  <a:srgbClr val="FFFF00"/>
                </a:solidFill>
              </a:rPr>
              <a:t>Дети становятся в круг. Ведущий начинает игру словами: «Ты скорее поспеши, как зовут тебя, скажи...», бросая при этом мяч одному из игроков. Тот ловит мяч, называет свое имя, потом он бросает мяч другому игроку, при этом снова произносятся слова: «Как зовут тебя, скажи...» — и так далее.</a:t>
            </a:r>
          </a:p>
          <a:p>
            <a:r>
              <a:rPr lang="ru-RU" b="1" u="sng" dirty="0" smtClean="0">
                <a:solidFill>
                  <a:srgbClr val="FFFF00"/>
                </a:solidFill>
              </a:rPr>
              <a:t>«Угадай мое имя»</a:t>
            </a:r>
          </a:p>
          <a:p>
            <a:r>
              <a:rPr lang="ru-RU" dirty="0" smtClean="0">
                <a:solidFill>
                  <a:srgbClr val="FFFF00"/>
                </a:solidFill>
              </a:rPr>
              <a:t>Вместо представления игрок дает остальным детям подсказки:</a:t>
            </a:r>
          </a:p>
          <a:p>
            <a:r>
              <a:rPr lang="ru-RU" dirty="0" smtClean="0">
                <a:solidFill>
                  <a:srgbClr val="FFFF00"/>
                </a:solidFill>
              </a:rPr>
              <a:t>мое имя начинается на букву «О»;</a:t>
            </a:r>
          </a:p>
          <a:p>
            <a:r>
              <a:rPr lang="ru-RU" dirty="0" smtClean="0">
                <a:solidFill>
                  <a:srgbClr val="FFFF00"/>
                </a:solidFill>
              </a:rPr>
              <a:t>мое имя заканчивается на букву «А»;</a:t>
            </a:r>
          </a:p>
          <a:p>
            <a:r>
              <a:rPr lang="ru-RU" dirty="0" smtClean="0">
                <a:solidFill>
                  <a:srgbClr val="FFFF00"/>
                </a:solidFill>
              </a:rPr>
              <a:t>мое имя состоит из шести букв и др.</a:t>
            </a:r>
          </a:p>
          <a:p>
            <a:r>
              <a:rPr lang="ru-RU" dirty="0" smtClean="0">
                <a:solidFill>
                  <a:srgbClr val="FFFF00"/>
                </a:solidFill>
              </a:rPr>
              <a:t>Все остальные должны отгадать, какое это имя.</a:t>
            </a:r>
          </a:p>
          <a:p>
            <a:r>
              <a:rPr lang="ru-RU" b="1" u="sng" dirty="0" smtClean="0">
                <a:solidFill>
                  <a:srgbClr val="FFFF00"/>
                </a:solidFill>
              </a:rPr>
              <a:t>«У лукоморья дуб зеленый»</a:t>
            </a:r>
          </a:p>
          <a:p>
            <a:r>
              <a:rPr lang="ru-RU" dirty="0" smtClean="0">
                <a:solidFill>
                  <a:srgbClr val="FFFF00"/>
                </a:solidFill>
              </a:rPr>
              <a:t>На дерево прикрепляются листья, на которых написаны имена детей. Ведущий отрывает лист, читает имя, написанное на нем, вызывает ребенка (детей) с этим именем. Вызванный ребенок (дети) срывает следующий листок с дерева, и так далее. Затем ведущий раздает детям листья с именами в беспорядке, дети должны найти листок со своим именем. Выигрывают те, кто сделает это быстрее других.</a:t>
            </a:r>
          </a:p>
          <a:p>
            <a:r>
              <a:rPr lang="ru-RU" b="1" u="sng" dirty="0" smtClean="0">
                <a:solidFill>
                  <a:srgbClr val="FFFF00"/>
                </a:solidFill>
              </a:rPr>
              <a:t>«Это — Я»</a:t>
            </a:r>
          </a:p>
          <a:p>
            <a:r>
              <a:rPr lang="ru-RU" dirty="0" smtClean="0">
                <a:solidFill>
                  <a:srgbClr val="FFFF00"/>
                </a:solidFill>
              </a:rPr>
              <a:t>Игроки становятся в круг. Ведущий, стоящий в центре, называет два имени (одно — женское, другое — мужское). Игроки, чьи имена назвали, кричат: «Это — Я!», и меняются местами. Задача ведущего — занять освободившееся место. Тот, кто не успел занять свободное место, становится ведущим. Если среди играющих есть только один человек с одним из двух названных имен, то он кричит:</a:t>
            </a:r>
          </a:p>
          <a:p>
            <a:r>
              <a:rPr lang="ru-RU" dirty="0" smtClean="0">
                <a:solidFill>
                  <a:srgbClr val="FFFF00"/>
                </a:solidFill>
              </a:rPr>
              <a:t>«Это — Я», и остается на месте.</a:t>
            </a:r>
          </a:p>
          <a:p>
            <a:r>
              <a:rPr lang="ru-RU" b="1" u="sng" dirty="0" smtClean="0">
                <a:solidFill>
                  <a:srgbClr val="FFFF00"/>
                </a:solidFill>
              </a:rPr>
              <a:t>Игра «Снежный ком!»</a:t>
            </a:r>
          </a:p>
          <a:p>
            <a:r>
              <a:rPr lang="ru-RU" dirty="0" smtClean="0">
                <a:solidFill>
                  <a:srgbClr val="FFFF00"/>
                </a:solidFill>
              </a:rPr>
              <a:t>Все дети становятся в круг. Первый называет свое имя, второй — имя первого и свое, третий —первые 2 имени, затем свое. Таким образом, «снежный ком» становится все больше, и дети запоминают имена своих одноклассников.</a:t>
            </a:r>
          </a:p>
          <a:p>
            <a:r>
              <a:rPr lang="ru-RU" b="1" u="sng" dirty="0" smtClean="0">
                <a:solidFill>
                  <a:srgbClr val="FFFF00"/>
                </a:solidFill>
              </a:rPr>
              <a:t>«Веселые задания»</a:t>
            </a:r>
          </a:p>
          <a:p>
            <a:r>
              <a:rPr lang="ru-RU" dirty="0" smtClean="0">
                <a:solidFill>
                  <a:srgbClr val="FFFF00"/>
                </a:solidFill>
              </a:rPr>
              <a:t>«Слушай, смейся, выполняй. Имена запоминай!» — с этими словами ведущий дает задания детям:</a:t>
            </a:r>
          </a:p>
          <a:p>
            <a:r>
              <a:rPr lang="ru-RU" dirty="0" smtClean="0">
                <a:solidFill>
                  <a:srgbClr val="FFFF00"/>
                </a:solidFill>
              </a:rPr>
              <a:t>Саши, Оли, Димы, Даши, Алены Юли должны надуть воздушный шарик, у кого же шарик лопнет раньше;</a:t>
            </a:r>
          </a:p>
          <a:p>
            <a:r>
              <a:rPr lang="ru-RU" dirty="0" smtClean="0">
                <a:solidFill>
                  <a:srgbClr val="FFFF00"/>
                </a:solidFill>
              </a:rPr>
              <a:t>Лены и Алеши должны похвалить самих себя, глядя в зеркало, и при этом даже не улыбнуться;</a:t>
            </a:r>
          </a:p>
          <a:p>
            <a:r>
              <a:rPr lang="ru-RU" dirty="0" smtClean="0">
                <a:solidFill>
                  <a:srgbClr val="FFFF00"/>
                </a:solidFill>
              </a:rPr>
              <a:t>Даши и Сережи набрать в рот воды и спеть песню так, чтобы другие ее узнали, и так далее.</a:t>
            </a:r>
          </a:p>
          <a:p>
            <a:r>
              <a:rPr lang="ru-RU" b="1" u="sng" dirty="0" smtClean="0">
                <a:solidFill>
                  <a:srgbClr val="FFFF00"/>
                </a:solidFill>
              </a:rPr>
              <a:t>«Откроем сердце другу»</a:t>
            </a:r>
          </a:p>
          <a:p>
            <a:r>
              <a:rPr lang="ru-RU" dirty="0" smtClean="0">
                <a:solidFill>
                  <a:srgbClr val="FFFF00"/>
                </a:solidFill>
              </a:rPr>
              <a:t>Каждый игрок получает жетон в форме сердечка, на котором он пишет имя. Ведущий идет с шляпой по кругу. Игроки громко называют свое имя и опускают сердечки в шляпу. После этого ведущий второй раз проходит по кругу. Теперь задача игроков — достать из шляпы одно из сердечек, прочитать вслух написанное на нем имя, вспомнить того, кому оно принадлежит, и отдать хозяину.</a:t>
            </a:r>
          </a:p>
          <a:p>
            <a:r>
              <a:rPr lang="ru-RU" b="1" u="sng" dirty="0" smtClean="0">
                <a:solidFill>
                  <a:srgbClr val="FFFF00"/>
                </a:solidFill>
              </a:rPr>
              <a:t>«</a:t>
            </a:r>
            <a:r>
              <a:rPr lang="ru-RU" b="1" u="sng" dirty="0" err="1" smtClean="0">
                <a:solidFill>
                  <a:srgbClr val="FFFF00"/>
                </a:solidFill>
              </a:rPr>
              <a:t>Какафония</a:t>
            </a:r>
            <a:r>
              <a:rPr lang="ru-RU" b="1" u="sng" dirty="0" smtClean="0">
                <a:solidFill>
                  <a:srgbClr val="FFFF00"/>
                </a:solidFill>
              </a:rPr>
              <a:t>»</a:t>
            </a:r>
          </a:p>
          <a:p>
            <a:r>
              <a:rPr lang="ru-RU" dirty="0" smtClean="0">
                <a:solidFill>
                  <a:srgbClr val="FFFF00"/>
                </a:solidFill>
              </a:rPr>
              <a:t>Группа сидит или стоит в кругу, в центр круга выходит водящий. По его команде все хором говорят:</a:t>
            </a:r>
          </a:p>
          <a:p>
            <a:r>
              <a:rPr lang="ru-RU" dirty="0" smtClean="0">
                <a:solidFill>
                  <a:srgbClr val="FFFF00"/>
                </a:solidFill>
              </a:rPr>
              <a:t>Коли вышел, братец, в круг,</a:t>
            </a:r>
            <a:br>
              <a:rPr lang="ru-RU" dirty="0" smtClean="0">
                <a:solidFill>
                  <a:srgbClr val="FFFF00"/>
                </a:solidFill>
              </a:rPr>
            </a:br>
            <a:r>
              <a:rPr lang="ru-RU" dirty="0" smtClean="0">
                <a:solidFill>
                  <a:srgbClr val="FFFF00"/>
                </a:solidFill>
              </a:rPr>
              <a:t>Отвечай, как нас зовут!</a:t>
            </a:r>
            <a:br>
              <a:rPr lang="ru-RU" dirty="0" smtClean="0">
                <a:solidFill>
                  <a:srgbClr val="FFFF00"/>
                </a:solidFill>
              </a:rPr>
            </a:br>
            <a:r>
              <a:rPr lang="ru-RU" dirty="0" smtClean="0">
                <a:solidFill>
                  <a:srgbClr val="FFFF00"/>
                </a:solidFill>
              </a:rPr>
              <a:t>Раз, два, три!</a:t>
            </a:r>
          </a:p>
          <a:p>
            <a:r>
              <a:rPr lang="ru-RU" dirty="0" smtClean="0">
                <a:solidFill>
                  <a:srgbClr val="FFFF00"/>
                </a:solidFill>
              </a:rPr>
              <a:t>После этих слов все хором называют свои имена. Водящий должен назвать несколько из них (два, три, как вариант – всех, кого запомнил).</a:t>
            </a:r>
          </a:p>
          <a:p>
            <a:endParaRPr lang="ru-RU" dirty="0"/>
          </a:p>
        </p:txBody>
      </p:sp>
      <p:pic>
        <p:nvPicPr>
          <p:cNvPr id="4098" name="Picture 2" descr="http://serpantinidey.ru/uploads/f8gai9ytnlbl8emv81lzrmmsusmxhv.png"/>
          <p:cNvPicPr>
            <a:picLocks noChangeAspect="1" noChangeArrowheads="1"/>
          </p:cNvPicPr>
          <p:nvPr/>
        </p:nvPicPr>
        <p:blipFill>
          <a:blip r:embed="rId4" cstate="print"/>
          <a:srcRect/>
          <a:stretch>
            <a:fillRect/>
          </a:stretch>
        </p:blipFill>
        <p:spPr bwMode="auto">
          <a:xfrm>
            <a:off x="0" y="0"/>
            <a:ext cx="1071570" cy="1144466"/>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71570"/>
          </a:xfrm>
        </p:spPr>
        <p:txBody>
          <a:bodyPr>
            <a:normAutofit fontScale="90000"/>
          </a:bodyPr>
          <a:lstStyle/>
          <a:p>
            <a:r>
              <a:rPr lang="ru-RU" sz="2700" dirty="0" smtClean="0">
                <a:solidFill>
                  <a:schemeClr val="bg1"/>
                </a:solidFill>
              </a:rPr>
              <a:t>                                                                                   Приложение №2</a:t>
            </a:r>
            <a:r>
              <a:rPr lang="ru-RU" dirty="0" smtClean="0">
                <a:solidFill>
                  <a:schemeClr val="bg1"/>
                </a:solidFill>
              </a:rPr>
              <a:t/>
            </a:r>
            <a:br>
              <a:rPr lang="ru-RU" dirty="0" smtClean="0">
                <a:solidFill>
                  <a:schemeClr val="bg1"/>
                </a:solidFill>
              </a:rPr>
            </a:br>
            <a:r>
              <a:rPr lang="ru-RU" sz="3600" b="1" dirty="0" smtClean="0">
                <a:solidFill>
                  <a:schemeClr val="bg1"/>
                </a:solidFill>
                <a:hlinkClick r:id="rId3" action="ppaction://hlinksldjump"/>
              </a:rPr>
              <a:t>Игры на развитие коллективизма</a:t>
            </a:r>
            <a:endParaRPr lang="ru-RU" sz="3600" b="1" dirty="0">
              <a:solidFill>
                <a:schemeClr val="bg1"/>
              </a:solidFill>
            </a:endParaRPr>
          </a:p>
        </p:txBody>
      </p:sp>
      <p:sp>
        <p:nvSpPr>
          <p:cNvPr id="3" name="Содержимое 2"/>
          <p:cNvSpPr>
            <a:spLocks noGrp="1"/>
          </p:cNvSpPr>
          <p:nvPr>
            <p:ph idx="1"/>
          </p:nvPr>
        </p:nvSpPr>
        <p:spPr>
          <a:xfrm>
            <a:off x="357158" y="1357298"/>
            <a:ext cx="8329642" cy="5357850"/>
          </a:xfrm>
        </p:spPr>
        <p:txBody>
          <a:bodyPr>
            <a:noAutofit/>
          </a:bodyPr>
          <a:lstStyle/>
          <a:p>
            <a:r>
              <a:rPr lang="ru-RU" sz="1050" b="1" i="1" u="sng" dirty="0" smtClean="0">
                <a:solidFill>
                  <a:srgbClr val="FFFF00"/>
                </a:solidFill>
              </a:rPr>
              <a:t>Игра- упражнение «Построй фигуры»</a:t>
            </a:r>
          </a:p>
          <a:p>
            <a:pPr>
              <a:buNone/>
            </a:pPr>
            <a:r>
              <a:rPr lang="ru-RU" sz="1050" dirty="0" smtClean="0">
                <a:solidFill>
                  <a:srgbClr val="FFFF00"/>
                </a:solidFill>
              </a:rPr>
              <a:t>Участники встают в круг и держась за руки  по команде ведущего, образуют геометрические фигуры: круг, квадрат и др.</a:t>
            </a:r>
          </a:p>
          <a:p>
            <a:r>
              <a:rPr lang="ru-RU" sz="1050" b="1" i="1" u="sng" dirty="0" smtClean="0">
                <a:solidFill>
                  <a:srgbClr val="FFFF00"/>
                </a:solidFill>
              </a:rPr>
              <a:t>На льдине</a:t>
            </a:r>
          </a:p>
          <a:p>
            <a:r>
              <a:rPr lang="ru-RU" sz="1050" dirty="0" smtClean="0">
                <a:solidFill>
                  <a:srgbClr val="FFFF00"/>
                </a:solidFill>
              </a:rPr>
              <a:t>Ведущий предлагает участникам составить из стульев льдину и отправиться в плавание по Северному Ледовитому океану. Участники встают на стулья. Ведущий начинает рассказ: «Вы, друзья, отправились в путешествие по Северному Ледовитому океану. Начался шторм, кусочек льдины откололся, но вам нужно спастись всем, продержаться на льдине до тех пор, пока к вам не придет помощь». Ведущий постепенно убирает стулья, тем самым «откалывая» кусочек за кусочком от льдины. Задача участников: как можно дольше и в большем количестве остаться на льдине.</a:t>
            </a:r>
          </a:p>
          <a:p>
            <a:r>
              <a:rPr lang="ru-RU" sz="1050" dirty="0" smtClean="0">
                <a:solidFill>
                  <a:srgbClr val="FFFF00"/>
                </a:solidFill>
              </a:rPr>
              <a:t>В конце игры идет обсуждение: как долго сколько смогли удерживаться на льдине, кто предпринял больше усилий для спасения других, кто спасал лишь себя.</a:t>
            </a:r>
          </a:p>
          <a:p>
            <a:r>
              <a:rPr lang="ru-RU" sz="1050" b="1" i="1" u="sng" dirty="0" smtClean="0">
                <a:solidFill>
                  <a:srgbClr val="FFFF00"/>
                </a:solidFill>
              </a:rPr>
              <a:t>Волшебный клубочек</a:t>
            </a:r>
          </a:p>
          <a:p>
            <a:r>
              <a:rPr lang="ru-RU" sz="1050" dirty="0" smtClean="0">
                <a:solidFill>
                  <a:srgbClr val="FFFF00"/>
                </a:solidFill>
              </a:rPr>
              <a:t>Участники игры садятся в круг, ведущий предлагает, передавая друг другу клубок шерстяных ниток и наматывая часть нитки на запястье, говорить следующее: «Меня зовут... Больше всего на свете я люблю..., а не люблю... Хочу с тобой дружить, потому Что...»</a:t>
            </a:r>
          </a:p>
          <a:p>
            <a:r>
              <a:rPr lang="ru-RU" sz="1050" dirty="0" smtClean="0">
                <a:solidFill>
                  <a:srgbClr val="FFFF00"/>
                </a:solidFill>
              </a:rPr>
              <a:t>После того как высказались участники, ведущий подводит итог: «Наш клубочек волшебный смог нас</a:t>
            </a:r>
          </a:p>
          <a:p>
            <a:r>
              <a:rPr lang="ru-RU" sz="1050" dirty="0" smtClean="0">
                <a:solidFill>
                  <a:srgbClr val="FFFF00"/>
                </a:solidFill>
              </a:rPr>
              <a:t>объединить, теперь мы самый настоящий коллектив, мы </a:t>
            </a:r>
            <a:r>
              <a:rPr lang="ru-RU" sz="1050" dirty="0" err="1" smtClean="0">
                <a:solidFill>
                  <a:srgbClr val="FFFF00"/>
                </a:solidFill>
              </a:rPr>
              <a:t>j</a:t>
            </a:r>
            <a:r>
              <a:rPr lang="ru-RU" sz="1050" dirty="0" smtClean="0">
                <a:solidFill>
                  <a:srgbClr val="FFFF00"/>
                </a:solidFill>
              </a:rPr>
              <a:t> вместе и мы — сила!»</a:t>
            </a:r>
          </a:p>
          <a:p>
            <a:r>
              <a:rPr lang="ru-RU" sz="1050" b="1" i="1" u="sng" dirty="0" smtClean="0">
                <a:solidFill>
                  <a:srgbClr val="FFFF00"/>
                </a:solidFill>
              </a:rPr>
              <a:t>Части моего «Я»</a:t>
            </a:r>
          </a:p>
          <a:p>
            <a:r>
              <a:rPr lang="ru-RU" sz="1050" dirty="0" smtClean="0">
                <a:solidFill>
                  <a:srgbClr val="FFFF00"/>
                </a:solidFill>
              </a:rPr>
              <a:t>Ведущий предлагает подросткам вспомнить, какими они бывают в разных ситуациях в зависимости от обстоятельств (порой настолько непохожими на себя самих, будто это разные люди), как они, случается, ведут внутренний диалог с собой, и попытаться нарисовать эти разные части своего «Я».</a:t>
            </a:r>
          </a:p>
          <a:p>
            <a:r>
              <a:rPr lang="ru-RU" sz="1050" dirty="0" smtClean="0">
                <a:solidFill>
                  <a:srgbClr val="FFFF00"/>
                </a:solidFill>
              </a:rPr>
              <a:t>После выполнения задания все участники и ведущий по очереди показывают свои рисунки группе, рассказывают, что на них изображено. Подростки обмениваются впечатлениями: трудно ли было выполнить задание, трудно ли объяснить, что изобразили. При согласии каждого из участников ведущий собирает рисунки (желающие могут их оставить себе).</a:t>
            </a:r>
          </a:p>
          <a:p>
            <a:r>
              <a:rPr lang="ru-RU" sz="1050" b="1" i="1" u="sng" dirty="0" smtClean="0">
                <a:solidFill>
                  <a:srgbClr val="FFFF00"/>
                </a:solidFill>
              </a:rPr>
              <a:t>Волшебный магазин</a:t>
            </a:r>
          </a:p>
          <a:p>
            <a:r>
              <a:rPr lang="ru-RU" sz="1050" dirty="0" smtClean="0">
                <a:solidFill>
                  <a:srgbClr val="FFFF00"/>
                </a:solidFill>
              </a:rPr>
              <a:t>Ведущий предлагает подросткам подумать, какими качествами они обладают. Затем он просит представить себе волшебный магазин, в котором каждый в обмен на одни свои качества (ум, смелость, честность, лень, занудство, равнодушие), может получить другие личностные качества, нужные для себя. «Покупатель» сдает свои качества, «продавец» говорит, есть ли то, что требуется, сколько он мог бы дать взамен и т. д. В дискуссии ребята делятся своими переживаниями от игры, обсуждают, любое ли человеческое качество ценно, и т. д.</a:t>
            </a:r>
          </a:p>
        </p:txBody>
      </p:sp>
      <p:pic>
        <p:nvPicPr>
          <p:cNvPr id="3074" name="Picture 2" descr="http://navigator67.com/images/content_2/children.jpg"/>
          <p:cNvPicPr>
            <a:picLocks noChangeAspect="1" noChangeArrowheads="1"/>
          </p:cNvPicPr>
          <p:nvPr/>
        </p:nvPicPr>
        <p:blipFill>
          <a:blip r:embed="rId4" cstate="print"/>
          <a:srcRect/>
          <a:stretch>
            <a:fillRect/>
          </a:stretch>
        </p:blipFill>
        <p:spPr bwMode="auto">
          <a:xfrm>
            <a:off x="142844" y="142852"/>
            <a:ext cx="1425995" cy="1071594"/>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fontScale="90000"/>
          </a:bodyPr>
          <a:lstStyle/>
          <a:p>
            <a:r>
              <a:rPr lang="ru-RU" sz="2400" dirty="0" smtClean="0">
                <a:solidFill>
                  <a:schemeClr val="bg1"/>
                </a:solidFill>
              </a:rPr>
              <a:t>                                                                                Приложение №3</a:t>
            </a:r>
            <a:br>
              <a:rPr lang="ru-RU" sz="2400" dirty="0" smtClean="0">
                <a:solidFill>
                  <a:schemeClr val="bg1"/>
                </a:solidFill>
              </a:rPr>
            </a:br>
            <a:r>
              <a:rPr lang="ru-RU" sz="3200" b="1" dirty="0" smtClean="0">
                <a:solidFill>
                  <a:schemeClr val="bg1"/>
                </a:solidFill>
                <a:hlinkClick r:id="rId3" action="ppaction://hlinksldjump"/>
              </a:rPr>
              <a:t>Игры на сплочение</a:t>
            </a:r>
            <a:endParaRPr lang="ru-RU" sz="3200" dirty="0"/>
          </a:p>
        </p:txBody>
      </p:sp>
      <p:sp>
        <p:nvSpPr>
          <p:cNvPr id="3" name="Содержимое 2"/>
          <p:cNvSpPr>
            <a:spLocks noGrp="1"/>
          </p:cNvSpPr>
          <p:nvPr>
            <p:ph idx="1"/>
          </p:nvPr>
        </p:nvSpPr>
        <p:spPr>
          <a:xfrm>
            <a:off x="214282" y="1142984"/>
            <a:ext cx="8643998" cy="5572164"/>
          </a:xfrm>
        </p:spPr>
        <p:txBody>
          <a:bodyPr>
            <a:noAutofit/>
          </a:bodyPr>
          <a:lstStyle/>
          <a:p>
            <a:r>
              <a:rPr lang="ru-RU" sz="1050" b="1" u="sng" cap="all" dirty="0" smtClean="0">
                <a:solidFill>
                  <a:srgbClr val="FFFF00"/>
                </a:solidFill>
              </a:rPr>
              <a:t>Комплименты</a:t>
            </a:r>
            <a:endParaRPr lang="ru-RU" sz="1050" dirty="0" smtClean="0">
              <a:solidFill>
                <a:srgbClr val="FFFF00"/>
              </a:solidFill>
            </a:endParaRPr>
          </a:p>
          <a:p>
            <a:r>
              <a:rPr lang="ru-RU" sz="1050" dirty="0" smtClean="0">
                <a:solidFill>
                  <a:srgbClr val="FFFF00"/>
                </a:solidFill>
              </a:rPr>
              <a:t> Играющие стоят в кругу и в произвольном порядке перекидывают друг другу мяч. Бросок должен сопровождаться комплиментом тому, кому кидается мяч. </a:t>
            </a:r>
          </a:p>
          <a:p>
            <a:r>
              <a:rPr lang="ru-RU" sz="1050" dirty="0" smtClean="0">
                <a:solidFill>
                  <a:srgbClr val="FFFF00"/>
                </a:solidFill>
              </a:rPr>
              <a:t>Чем больше мяч, тем лучше — это заставляет людей раскрыться.</a:t>
            </a:r>
          </a:p>
          <a:p>
            <a:r>
              <a:rPr lang="ru-RU" sz="1050" b="1" u="sng" cap="all" dirty="0" smtClean="0">
                <a:solidFill>
                  <a:srgbClr val="FFFF00"/>
                </a:solidFill>
              </a:rPr>
              <a:t>Колдуны.</a:t>
            </a:r>
            <a:endParaRPr lang="ru-RU" sz="1050" dirty="0" smtClean="0">
              <a:solidFill>
                <a:srgbClr val="FFFF00"/>
              </a:solidFill>
            </a:endParaRPr>
          </a:p>
          <a:p>
            <a:r>
              <a:rPr lang="ru-RU" sz="1050" b="1" cap="all" dirty="0" smtClean="0">
                <a:solidFill>
                  <a:srgbClr val="FFFF00"/>
                </a:solidFill>
              </a:rPr>
              <a:t> </a:t>
            </a:r>
            <a:r>
              <a:rPr lang="ru-RU" sz="1050" dirty="0" smtClean="0">
                <a:solidFill>
                  <a:srgbClr val="FFFF00"/>
                </a:solidFill>
              </a:rPr>
              <a:t>Играющие встают в круг с закрытыми глазами, после чего ведущий дотронувшись до плеча, назначает двух-трех из них колдунами. Затем все открывают глаза и начинают совершать хаотичное движение, пожимая друг другу руки. Каждый из колдунов может (но не обязан!) при рукопожатии заколдовать играющего, которому он пожимает руку, незаметно почесав его ладонь. Заколдованный, совершив еще два рукопожатия с кем-нибудь уходит в угол для заколдованных (выходит из игры). Задача </a:t>
            </a:r>
            <a:r>
              <a:rPr lang="ru-RU" sz="1050" dirty="0" err="1" smtClean="0">
                <a:solidFill>
                  <a:srgbClr val="FFFF00"/>
                </a:solidFill>
              </a:rPr>
              <a:t>играющих-неколдунов</a:t>
            </a:r>
            <a:r>
              <a:rPr lang="ru-RU" sz="1050" dirty="0" smtClean="0">
                <a:solidFill>
                  <a:srgbClr val="FFFF00"/>
                </a:solidFill>
              </a:rPr>
              <a:t>, приглядываясь друг к другу, всех колдунов разоблачить, задача тех, в свою очередь, заколдовать всех.</a:t>
            </a:r>
          </a:p>
          <a:p>
            <a:r>
              <a:rPr lang="ru-RU" sz="1050" dirty="0" smtClean="0">
                <a:solidFill>
                  <a:srgbClr val="FFFF00"/>
                </a:solidFill>
              </a:rPr>
              <a:t> </a:t>
            </a:r>
            <a:r>
              <a:rPr lang="ru-RU" sz="1050" b="1" u="sng" cap="all" dirty="0" err="1" smtClean="0">
                <a:solidFill>
                  <a:srgbClr val="FFFF00"/>
                </a:solidFill>
              </a:rPr>
              <a:t>Арам-шим-шим</a:t>
            </a:r>
            <a:endParaRPr lang="ru-RU" sz="1050" dirty="0" smtClean="0">
              <a:solidFill>
                <a:srgbClr val="FFFF00"/>
              </a:solidFill>
            </a:endParaRPr>
          </a:p>
          <a:p>
            <a:r>
              <a:rPr lang="ru-RU" sz="1050" dirty="0" smtClean="0">
                <a:solidFill>
                  <a:srgbClr val="FFFF00"/>
                </a:solidFill>
              </a:rPr>
              <a:t> Играющие стоят в кругу, чередуясь по половому признаку (то есть </a:t>
            </a:r>
            <a:r>
              <a:rPr lang="ru-RU" sz="1050" dirty="0" err="1" smtClean="0">
                <a:solidFill>
                  <a:srgbClr val="FFFF00"/>
                </a:solidFill>
              </a:rPr>
              <a:t>мальчик-девочка-мальчик-девочка</a:t>
            </a:r>
            <a:r>
              <a:rPr lang="ru-RU" sz="1050" dirty="0" smtClean="0">
                <a:solidFill>
                  <a:srgbClr val="FFFF00"/>
                </a:solidFill>
              </a:rPr>
              <a:t> и так далее), в центре водящий. Играющие ритмично хлопают в ладоши и говорят хором следующие слова: «</a:t>
            </a:r>
            <a:r>
              <a:rPr lang="ru-RU" sz="1050" dirty="0" err="1" smtClean="0">
                <a:solidFill>
                  <a:srgbClr val="FFFF00"/>
                </a:solidFill>
              </a:rPr>
              <a:t>Арам-шим-шим</a:t>
            </a:r>
            <a:r>
              <a:rPr lang="ru-RU" sz="1050" dirty="0" smtClean="0">
                <a:solidFill>
                  <a:srgbClr val="FFFF00"/>
                </a:solidFill>
              </a:rPr>
              <a:t>, </a:t>
            </a:r>
            <a:r>
              <a:rPr lang="ru-RU" sz="1050" dirty="0" err="1" smtClean="0">
                <a:solidFill>
                  <a:srgbClr val="FFFF00"/>
                </a:solidFill>
              </a:rPr>
              <a:t>арам-шим-шим</a:t>
            </a:r>
            <a:r>
              <a:rPr lang="ru-RU" sz="1050" dirty="0" smtClean="0">
                <a:solidFill>
                  <a:srgbClr val="FFFF00"/>
                </a:solidFill>
              </a:rPr>
              <a:t>, </a:t>
            </a:r>
            <a:r>
              <a:rPr lang="ru-RU" sz="1050" dirty="0" err="1" smtClean="0">
                <a:solidFill>
                  <a:srgbClr val="FFFF00"/>
                </a:solidFill>
              </a:rPr>
              <a:t>Арамея-Зуфия</a:t>
            </a:r>
            <a:r>
              <a:rPr lang="ru-RU" sz="1050" dirty="0" smtClean="0">
                <a:solidFill>
                  <a:srgbClr val="FFFF00"/>
                </a:solidFill>
              </a:rPr>
              <a:t>, покажи-ка на меня! И раз! И два! И три!», в это время водящий, закрыв глаза и указывая руками вперед вращается на месте, когда же текст заканчивается, он останавливается и открывает глаза. Ближайший по направлению вращения к показанному им месту представитель противоположного пола также выходит в центр, где они встают спина к спине. Затем все остальные опять хлопают в ладоши, произнося хором: «И раз! И два! И три!». На счет три стоящие в центре поворачивают головы в стороны. Если они посмотрели в разных направлениях, то водящий целует (обычно в щечку), того, кто вышел, если в одном — они пожимают друг другу руки. После чего водящий встает в круг, а вышедший становится водящим.</a:t>
            </a:r>
          </a:p>
          <a:p>
            <a:r>
              <a:rPr lang="ru-RU" sz="1050" dirty="0" smtClean="0">
                <a:solidFill>
                  <a:srgbClr val="FFFF00"/>
                </a:solidFill>
              </a:rPr>
              <a:t> </a:t>
            </a:r>
            <a:r>
              <a:rPr lang="ru-RU" sz="1050" b="1" cap="all" dirty="0" smtClean="0">
                <a:solidFill>
                  <a:srgbClr val="FFFF00"/>
                </a:solidFill>
              </a:rPr>
              <a:t>Кто во что горазд </a:t>
            </a:r>
            <a:endParaRPr lang="ru-RU" sz="1050" dirty="0" smtClean="0">
              <a:solidFill>
                <a:srgbClr val="FFFF00"/>
              </a:solidFill>
            </a:endParaRPr>
          </a:p>
          <a:p>
            <a:r>
              <a:rPr lang="ru-RU" sz="1050" dirty="0" smtClean="0">
                <a:solidFill>
                  <a:srgbClr val="FFFF00"/>
                </a:solidFill>
              </a:rPr>
              <a:t> </a:t>
            </a:r>
            <a:r>
              <a:rPr lang="ru-RU" sz="1050" b="1" dirty="0" smtClean="0">
                <a:solidFill>
                  <a:srgbClr val="FFFF00"/>
                </a:solidFill>
              </a:rPr>
              <a:t>Две команды:</a:t>
            </a:r>
            <a:r>
              <a:rPr lang="ru-RU" sz="1050" dirty="0" smtClean="0">
                <a:solidFill>
                  <a:srgbClr val="FFFF00"/>
                </a:solidFill>
              </a:rPr>
              <a:t/>
            </a:r>
            <a:br>
              <a:rPr lang="ru-RU" sz="1050" dirty="0" smtClean="0">
                <a:solidFill>
                  <a:srgbClr val="FFFF00"/>
                </a:solidFill>
              </a:rPr>
            </a:br>
            <a:r>
              <a:rPr lang="ru-RU" sz="1050" dirty="0" smtClean="0">
                <a:solidFill>
                  <a:srgbClr val="FFFF00"/>
                </a:solidFill>
              </a:rPr>
              <a:t>1.За 1 мин. Показать пословицу. Своя команда угадывает.</a:t>
            </a:r>
            <a:br>
              <a:rPr lang="ru-RU" sz="1050" dirty="0" smtClean="0">
                <a:solidFill>
                  <a:srgbClr val="FFFF00"/>
                </a:solidFill>
              </a:rPr>
            </a:br>
            <a:r>
              <a:rPr lang="ru-RU" sz="1050" dirty="0" smtClean="0">
                <a:solidFill>
                  <a:srgbClr val="FFFF00"/>
                </a:solidFill>
              </a:rPr>
              <a:t>2.Нарисовать на тему. (Напиток). Своя команда угадывает.</a:t>
            </a:r>
            <a:br>
              <a:rPr lang="ru-RU" sz="1050" dirty="0" smtClean="0">
                <a:solidFill>
                  <a:srgbClr val="FFFF00"/>
                </a:solidFill>
              </a:rPr>
            </a:br>
            <a:r>
              <a:rPr lang="ru-RU" sz="1050" dirty="0" smtClean="0">
                <a:solidFill>
                  <a:srgbClr val="FFFF00"/>
                </a:solidFill>
              </a:rPr>
              <a:t>3.Сочинить рассказ с веревочкой. Каждой команде даются 2 ключевых слова. Одно из которых должно быть последнее.</a:t>
            </a:r>
            <a:br>
              <a:rPr lang="ru-RU" sz="1050" dirty="0" smtClean="0">
                <a:solidFill>
                  <a:srgbClr val="FFFF00"/>
                </a:solidFill>
              </a:rPr>
            </a:br>
            <a:r>
              <a:rPr lang="ru-RU" sz="1050" dirty="0" smtClean="0">
                <a:solidFill>
                  <a:srgbClr val="FFFF00"/>
                </a:solidFill>
              </a:rPr>
              <a:t>4.Тема: «…». Отгадать как можно больше слов (за 1 мин.), которые до этого сказал игрок из своей команды</a:t>
            </a:r>
          </a:p>
          <a:p>
            <a:r>
              <a:rPr lang="ru-RU" sz="1050" dirty="0" smtClean="0">
                <a:solidFill>
                  <a:srgbClr val="FFFF00"/>
                </a:solidFill>
              </a:rPr>
              <a:t> </a:t>
            </a:r>
            <a:r>
              <a:rPr lang="ru-RU" sz="1050" b="1" cap="all" dirty="0" smtClean="0">
                <a:solidFill>
                  <a:srgbClr val="FFFF00"/>
                </a:solidFill>
              </a:rPr>
              <a:t>Поиск бумажек на этапе</a:t>
            </a:r>
            <a:endParaRPr lang="ru-RU" sz="1050" dirty="0" smtClean="0">
              <a:solidFill>
                <a:srgbClr val="FFFF00"/>
              </a:solidFill>
            </a:endParaRPr>
          </a:p>
          <a:p>
            <a:r>
              <a:rPr lang="ru-RU" sz="1050" dirty="0" smtClean="0">
                <a:solidFill>
                  <a:srgbClr val="FFFF00"/>
                </a:solidFill>
              </a:rPr>
              <a:t> Заранее режутся бумажки. Затем они прячутся на этаже корпуса: в чемоданной, в коридоре, палатах, душе, комнате 5го питания, на сушилке. Потом дети делятся на две команды и ищут эти бумажки, каждая на своей стороне. Выигрывает та команда, которая найдет больше бумажек.</a:t>
            </a:r>
          </a:p>
          <a:p>
            <a:r>
              <a:rPr lang="ru-RU" sz="1050" dirty="0" smtClean="0">
                <a:solidFill>
                  <a:srgbClr val="FFFF00"/>
                </a:solidFill>
              </a:rPr>
              <a:t> </a:t>
            </a:r>
            <a:r>
              <a:rPr lang="ru-RU" sz="1050" b="1" cap="all" dirty="0" smtClean="0">
                <a:solidFill>
                  <a:srgbClr val="FFFF00"/>
                </a:solidFill>
              </a:rPr>
              <a:t>Делимся по признаку</a:t>
            </a:r>
            <a:endParaRPr lang="ru-RU" sz="1050" dirty="0" smtClean="0">
              <a:solidFill>
                <a:srgbClr val="FFFF00"/>
              </a:solidFill>
            </a:endParaRPr>
          </a:p>
          <a:p>
            <a:r>
              <a:rPr lang="ru-RU" sz="1050" dirty="0" smtClean="0">
                <a:solidFill>
                  <a:srgbClr val="FFFF00"/>
                </a:solidFill>
              </a:rPr>
              <a:t> Один человек выходит за дверь, группа тем временем договаривается о том, по какому признаку делиться и расходится на две группы (например, те, у кого есть шнурки, и те, у кого их нет). Задача вошедшего – угадать по какому признаку группа разбита на две части.</a:t>
            </a:r>
          </a:p>
          <a:p>
            <a:r>
              <a:rPr lang="ru-RU" sz="1050" dirty="0" smtClean="0">
                <a:solidFill>
                  <a:srgbClr val="FFFF00"/>
                </a:solidFill>
              </a:rPr>
              <a:t> </a:t>
            </a:r>
          </a:p>
          <a:p>
            <a:endParaRPr lang="ru-RU" sz="1050" dirty="0">
              <a:solidFill>
                <a:srgbClr val="FFFF00"/>
              </a:solidFill>
            </a:endParaRPr>
          </a:p>
        </p:txBody>
      </p:sp>
      <p:pic>
        <p:nvPicPr>
          <p:cNvPr id="2052" name="Picture 4" descr="http://dzemtsov.ru/d/678348/d/Fotolia__64353520__Subscription__Monthly__M.jpg"/>
          <p:cNvPicPr>
            <a:picLocks noChangeAspect="1" noChangeArrowheads="1"/>
          </p:cNvPicPr>
          <p:nvPr/>
        </p:nvPicPr>
        <p:blipFill>
          <a:blip r:embed="rId4" cstate="print"/>
          <a:srcRect/>
          <a:stretch>
            <a:fillRect/>
          </a:stretch>
        </p:blipFill>
        <p:spPr bwMode="auto">
          <a:xfrm>
            <a:off x="214282" y="142852"/>
            <a:ext cx="1428760" cy="930824"/>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Autofit/>
          </a:bodyPr>
          <a:lstStyle/>
          <a:p>
            <a:r>
              <a:rPr lang="ru-RU" sz="2400" dirty="0" smtClean="0">
                <a:solidFill>
                  <a:schemeClr val="bg1"/>
                </a:solidFill>
              </a:rPr>
              <a:t>                                                                                     Приложение №4</a:t>
            </a:r>
            <a:br>
              <a:rPr lang="ru-RU" sz="2400" dirty="0" smtClean="0">
                <a:solidFill>
                  <a:schemeClr val="bg1"/>
                </a:solidFill>
              </a:rPr>
            </a:br>
            <a:r>
              <a:rPr lang="ru-RU" sz="3200" b="1" dirty="0" smtClean="0">
                <a:solidFill>
                  <a:schemeClr val="bg1"/>
                </a:solidFill>
                <a:hlinkClick r:id="rId3" action="ppaction://hlinksldjump"/>
              </a:rPr>
              <a:t>Подвижные групповые игры по правилам</a:t>
            </a:r>
            <a:r>
              <a:rPr lang="ru-RU" sz="3200" dirty="0" smtClean="0">
                <a:solidFill>
                  <a:srgbClr val="FFFF00"/>
                </a:solidFill>
              </a:rPr>
              <a:t/>
            </a:r>
            <a:br>
              <a:rPr lang="ru-RU" sz="3200" dirty="0" smtClean="0">
                <a:solidFill>
                  <a:srgbClr val="FFFF00"/>
                </a:solidFill>
              </a:rPr>
            </a:br>
            <a:endParaRPr lang="ru-RU" sz="3200" dirty="0">
              <a:solidFill>
                <a:schemeClr val="bg1"/>
              </a:solidFill>
            </a:endParaRPr>
          </a:p>
        </p:txBody>
      </p:sp>
      <p:sp>
        <p:nvSpPr>
          <p:cNvPr id="3" name="Содержимое 2"/>
          <p:cNvSpPr>
            <a:spLocks noGrp="1"/>
          </p:cNvSpPr>
          <p:nvPr>
            <p:ph idx="1"/>
          </p:nvPr>
        </p:nvSpPr>
        <p:spPr>
          <a:xfrm>
            <a:off x="214282" y="1285860"/>
            <a:ext cx="8643998" cy="5357850"/>
          </a:xfrm>
        </p:spPr>
        <p:txBody>
          <a:bodyPr>
            <a:noAutofit/>
          </a:bodyPr>
          <a:lstStyle/>
          <a:p>
            <a:pPr fontAlgn="base">
              <a:buNone/>
            </a:pPr>
            <a:r>
              <a:rPr lang="ru-RU" sz="1100" b="1" i="1" u="sng" dirty="0" smtClean="0">
                <a:solidFill>
                  <a:srgbClr val="FFFF00"/>
                </a:solidFill>
              </a:rPr>
              <a:t>Свободный номер</a:t>
            </a:r>
            <a:endParaRPr lang="ru-RU" sz="1100" b="1" u="sng" dirty="0" smtClean="0">
              <a:solidFill>
                <a:srgbClr val="FFFF00"/>
              </a:solidFill>
            </a:endParaRPr>
          </a:p>
          <a:p>
            <a:pPr fontAlgn="base">
              <a:buNone/>
            </a:pPr>
            <a:r>
              <a:rPr lang="ru-RU" sz="1100" dirty="0" smtClean="0">
                <a:solidFill>
                  <a:srgbClr val="FFFF00"/>
                </a:solidFill>
              </a:rPr>
              <a:t>Дети встают в плотный круг лицом к центру и рассчитываются по порядку. Водящий стает в центр и называет громко любые номера. Эти номера должны быстро поменяться друг с другом местами, а водящий в это время — занять одно из освободившихся мест. Тот, кому места не досталось, становится водящим.</a:t>
            </a:r>
          </a:p>
          <a:p>
            <a:pPr fontAlgn="base">
              <a:buNone/>
            </a:pPr>
            <a:r>
              <a:rPr lang="ru-RU" sz="1100" b="1" i="1" u="sng" dirty="0" smtClean="0">
                <a:solidFill>
                  <a:srgbClr val="FFFF00"/>
                </a:solidFill>
              </a:rPr>
              <a:t>Колокольчик</a:t>
            </a:r>
            <a:endParaRPr lang="ru-RU" sz="1100" b="1" u="sng" dirty="0" smtClean="0">
              <a:solidFill>
                <a:srgbClr val="FFFF00"/>
              </a:solidFill>
            </a:endParaRPr>
          </a:p>
          <a:p>
            <a:pPr fontAlgn="base">
              <a:buNone/>
            </a:pPr>
            <a:r>
              <a:rPr lang="ru-RU" sz="1100" dirty="0" smtClean="0">
                <a:solidFill>
                  <a:srgbClr val="FFFF00"/>
                </a:solidFill>
              </a:rPr>
              <a:t>Дети встают в круг и берутся за руки, двое игроков становятся внутрь круга. Одному из них дают колокольчик, а второму завязывают глаза — он должен ловить первого, ориентируясь на звон колокольчика, а первый — убегать.</a:t>
            </a:r>
          </a:p>
          <a:p>
            <a:pPr fontAlgn="base">
              <a:buNone/>
            </a:pPr>
            <a:r>
              <a:rPr lang="ru-RU" sz="1100" b="1" i="1" u="sng" dirty="0" smtClean="0">
                <a:solidFill>
                  <a:srgbClr val="FFFF00"/>
                </a:solidFill>
              </a:rPr>
              <a:t>Игра на внимание</a:t>
            </a:r>
            <a:endParaRPr lang="ru-RU" sz="1100" b="1" u="sng" dirty="0" smtClean="0">
              <a:solidFill>
                <a:srgbClr val="FFFF00"/>
              </a:solidFill>
            </a:endParaRPr>
          </a:p>
          <a:p>
            <a:pPr fontAlgn="base">
              <a:buNone/>
            </a:pPr>
            <a:r>
              <a:rPr lang="ru-RU" sz="1100" dirty="0" smtClean="0">
                <a:solidFill>
                  <a:srgbClr val="FFFF00"/>
                </a:solidFill>
              </a:rPr>
              <a:t>Педагог (ведущий) сначала объясняет детям правила: он будет вставать и садиться, при этом одновременно говорить детям сесть или встать, а они должны выполнять команду, даже если сам педагог делает в это время другое (говорит: «Встаньте!», а сам садится). Те, кто ошибается, выбывают из игры, а игра с каждым выбывшим становится все быстрее и быстрее. </a:t>
            </a:r>
          </a:p>
          <a:p>
            <a:pPr fontAlgn="base">
              <a:buNone/>
            </a:pPr>
            <a:r>
              <a:rPr lang="ru-RU" sz="1100" b="1" i="1" u="sng" dirty="0" smtClean="0">
                <a:solidFill>
                  <a:srgbClr val="FFFF00"/>
                </a:solidFill>
              </a:rPr>
              <a:t>Ручеек</a:t>
            </a:r>
            <a:endParaRPr lang="ru-RU" sz="1100" b="1" u="sng" dirty="0" smtClean="0">
              <a:solidFill>
                <a:srgbClr val="FFFF00"/>
              </a:solidFill>
            </a:endParaRPr>
          </a:p>
          <a:p>
            <a:pPr fontAlgn="base">
              <a:buNone/>
            </a:pPr>
            <a:r>
              <a:rPr lang="ru-RU" sz="1100" dirty="0" smtClean="0">
                <a:solidFill>
                  <a:srgbClr val="FFFF00"/>
                </a:solidFill>
              </a:rPr>
              <a:t>Играет нечетное количество детей. Все встают попарно друг за другом, держа друг друга за руки высоко над головами, образуя живой коридор. Водящий быстро проходит через коридор, хватает одного человека и встает в конец, а его ребенок без пары становится водящим.</a:t>
            </a:r>
          </a:p>
          <a:p>
            <a:pPr fontAlgn="base">
              <a:buNone/>
            </a:pPr>
            <a:r>
              <a:rPr lang="ru-RU" sz="1100" b="1" i="1" u="sng" dirty="0" err="1" smtClean="0">
                <a:solidFill>
                  <a:srgbClr val="FFFF00"/>
                </a:solidFill>
              </a:rPr>
              <a:t>Съедобное-несъедобное</a:t>
            </a:r>
            <a:endParaRPr lang="ru-RU" sz="1100" b="1" u="sng" dirty="0" smtClean="0">
              <a:solidFill>
                <a:srgbClr val="FFFF00"/>
              </a:solidFill>
            </a:endParaRPr>
          </a:p>
          <a:p>
            <a:pPr fontAlgn="base">
              <a:buNone/>
            </a:pPr>
            <a:r>
              <a:rPr lang="ru-RU" sz="1100" dirty="0" smtClean="0">
                <a:solidFill>
                  <a:srgbClr val="FFFF00"/>
                </a:solidFill>
              </a:rPr>
              <a:t>Игроки садятся или встают рядом друг с другом, а ведущий кидает мяч, громко называя слова: если слово «съедобное», то игрок ловит мяч, а если несъедобное, то отбивает. Постепенно игра должна ускоряться.</a:t>
            </a:r>
          </a:p>
          <a:p>
            <a:pPr fontAlgn="base">
              <a:buNone/>
            </a:pPr>
            <a:r>
              <a:rPr lang="ru-RU" sz="1100" b="1" i="1" u="sng" dirty="0" smtClean="0">
                <a:solidFill>
                  <a:srgbClr val="FFFF00"/>
                </a:solidFill>
              </a:rPr>
              <a:t>Глухой телефон</a:t>
            </a:r>
            <a:endParaRPr lang="ru-RU" sz="1100" b="1" u="sng" dirty="0" smtClean="0">
              <a:solidFill>
                <a:srgbClr val="FFFF00"/>
              </a:solidFill>
            </a:endParaRPr>
          </a:p>
          <a:p>
            <a:pPr fontAlgn="base">
              <a:buNone/>
            </a:pPr>
            <a:r>
              <a:rPr lang="ru-RU" sz="1100" dirty="0" smtClean="0">
                <a:solidFill>
                  <a:srgbClr val="FFFF00"/>
                </a:solidFill>
              </a:rPr>
              <a:t>Две команды игроков соревнуются в том, какая из них правильнее донесет по телефону загаданное слово: ведущий загадывает его и тихо говорит на ушко 1-му игроку, а он также на ушко сообщает его следующему и так до последнего, который вслух называет то, что услышал. </a:t>
            </a:r>
          </a:p>
          <a:p>
            <a:pPr fontAlgn="base">
              <a:buNone/>
            </a:pPr>
            <a:r>
              <a:rPr lang="ru-RU" sz="1100" b="1" i="1" u="sng" dirty="0" err="1" smtClean="0">
                <a:solidFill>
                  <a:srgbClr val="FFFF00"/>
                </a:solidFill>
              </a:rPr>
              <a:t>Узнавалки</a:t>
            </a:r>
            <a:endParaRPr lang="ru-RU" sz="1100" b="1" u="sng" dirty="0" smtClean="0">
              <a:solidFill>
                <a:srgbClr val="FFFF00"/>
              </a:solidFill>
            </a:endParaRPr>
          </a:p>
          <a:p>
            <a:pPr fontAlgn="base">
              <a:buNone/>
            </a:pPr>
            <a:r>
              <a:rPr lang="ru-RU" sz="1100" dirty="0" smtClean="0">
                <a:solidFill>
                  <a:srgbClr val="FFFF00"/>
                </a:solidFill>
              </a:rPr>
              <a:t>Дети встают в круг, водящий — в центре с завязанными глазами. Водящий крутится на месте, дети тоже идут по кругу, потом кто-нибудь кричит «стоп», и водящий должен с закрытыми глазами найти того, кто сказал «стоп», и узнать его на ощупь.</a:t>
            </a:r>
          </a:p>
          <a:p>
            <a:endParaRPr lang="ru-RU" sz="1100" dirty="0">
              <a:solidFill>
                <a:srgbClr val="FFFF00"/>
              </a:solidFill>
            </a:endParaRPr>
          </a:p>
        </p:txBody>
      </p:sp>
      <p:pic>
        <p:nvPicPr>
          <p:cNvPr id="4" name="Picture 2" descr="http://pustunchik.ua/uploads/games/cache/66a6ace737617e9fa21ff8d768396fd6.jpg"/>
          <p:cNvPicPr>
            <a:picLocks noChangeAspect="1" noChangeArrowheads="1"/>
          </p:cNvPicPr>
          <p:nvPr/>
        </p:nvPicPr>
        <p:blipFill>
          <a:blip r:embed="rId4" cstate="print"/>
          <a:srcRect/>
          <a:stretch>
            <a:fillRect/>
          </a:stretch>
        </p:blipFill>
        <p:spPr bwMode="auto">
          <a:xfrm>
            <a:off x="1" y="214290"/>
            <a:ext cx="857224" cy="857255"/>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lumMod val="95000"/>
                  </a:schemeClr>
                </a:solidFill>
              </a:rPr>
              <a:t>Цель</a:t>
            </a:r>
            <a:endParaRPr lang="ru-RU" dirty="0">
              <a:solidFill>
                <a:schemeClr val="bg1">
                  <a:lumMod val="95000"/>
                </a:schemeClr>
              </a:solidFill>
            </a:endParaRPr>
          </a:p>
        </p:txBody>
      </p:sp>
      <p:sp>
        <p:nvSpPr>
          <p:cNvPr id="3" name="Содержимое 2"/>
          <p:cNvSpPr>
            <a:spLocks noGrp="1"/>
          </p:cNvSpPr>
          <p:nvPr>
            <p:ph idx="1"/>
          </p:nvPr>
        </p:nvSpPr>
        <p:spPr/>
        <p:txBody>
          <a:bodyPr/>
          <a:lstStyle/>
          <a:p>
            <a:r>
              <a:rPr lang="ru-RU" i="1" dirty="0">
                <a:solidFill>
                  <a:srgbClr val="FFFF00"/>
                </a:solidFill>
              </a:rPr>
              <a:t>создание безопасной и увлекательной среды на школьной </a:t>
            </a:r>
            <a:r>
              <a:rPr lang="ru-RU" i="1" dirty="0" smtClean="0">
                <a:solidFill>
                  <a:srgbClr val="FFFF00"/>
                </a:solidFill>
              </a:rPr>
              <a:t>перемене для учащихся 1-х классов.</a:t>
            </a:r>
            <a:endParaRPr lang="ru-RU" i="1" dirty="0">
              <a:solidFill>
                <a:srgbClr val="FFFF00"/>
              </a:solidFill>
            </a:endParaRPr>
          </a:p>
        </p:txBody>
      </p:sp>
      <p:pic>
        <p:nvPicPr>
          <p:cNvPr id="5122" name="Picture 2" descr="http://omelsc.kamenec.edu.by/ru/sm_full.aspx?guid=1493"/>
          <p:cNvPicPr>
            <a:picLocks noChangeAspect="1" noChangeArrowheads="1"/>
          </p:cNvPicPr>
          <p:nvPr/>
        </p:nvPicPr>
        <p:blipFill>
          <a:blip r:embed="rId3"/>
          <a:srcRect/>
          <a:stretch>
            <a:fillRect/>
          </a:stretch>
        </p:blipFill>
        <p:spPr bwMode="auto">
          <a:xfrm>
            <a:off x="3071802" y="2643182"/>
            <a:ext cx="3643296" cy="3828353"/>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rPr>
              <a:t>Задачи</a:t>
            </a:r>
            <a:endParaRPr lang="ru-RU" dirty="0">
              <a:solidFill>
                <a:schemeClr val="bg1"/>
              </a:solidFill>
            </a:endParaRPr>
          </a:p>
        </p:txBody>
      </p:sp>
      <p:sp>
        <p:nvSpPr>
          <p:cNvPr id="3" name="Содержимое 2"/>
          <p:cNvSpPr>
            <a:spLocks noGrp="1"/>
          </p:cNvSpPr>
          <p:nvPr>
            <p:ph idx="1"/>
          </p:nvPr>
        </p:nvSpPr>
        <p:spPr>
          <a:xfrm>
            <a:off x="457200" y="1357298"/>
            <a:ext cx="8229600" cy="4768865"/>
          </a:xfrm>
        </p:spPr>
        <p:txBody>
          <a:bodyPr>
            <a:normAutofit fontScale="62500" lnSpcReduction="20000"/>
          </a:bodyPr>
          <a:lstStyle/>
          <a:p>
            <a:pPr marL="514350" indent="-514350"/>
            <a:r>
              <a:rPr lang="ru-RU" i="1" dirty="0" smtClean="0">
                <a:solidFill>
                  <a:srgbClr val="FFFF00"/>
                </a:solidFill>
              </a:rPr>
              <a:t>Стабилизировать обстановку взаимоотношений в детском коллективе.</a:t>
            </a:r>
          </a:p>
          <a:p>
            <a:pPr marL="514350" lvl="0" indent="-514350">
              <a:buFont typeface="+mj-lt"/>
              <a:buAutoNum type="arabicPeriod"/>
            </a:pPr>
            <a:endParaRPr lang="ru-RU" i="1" dirty="0">
              <a:solidFill>
                <a:srgbClr val="FFFF00"/>
              </a:solidFill>
            </a:endParaRPr>
          </a:p>
          <a:p>
            <a:pPr marL="514350" indent="-514350"/>
            <a:r>
              <a:rPr lang="ru-RU" i="1" dirty="0">
                <a:solidFill>
                  <a:srgbClr val="FFFF00"/>
                </a:solidFill>
              </a:rPr>
              <a:t>Построить коммуникативную деятельность со сверстниками</a:t>
            </a:r>
            <a:r>
              <a:rPr lang="ru-RU" i="1" dirty="0" smtClean="0">
                <a:solidFill>
                  <a:srgbClr val="FFFF00"/>
                </a:solidFill>
              </a:rPr>
              <a:t>.</a:t>
            </a:r>
          </a:p>
          <a:p>
            <a:pPr marL="514350" lvl="0" indent="-514350">
              <a:buFont typeface="+mj-lt"/>
              <a:buAutoNum type="arabicPeriod"/>
            </a:pPr>
            <a:endParaRPr lang="ru-RU" i="1" dirty="0">
              <a:solidFill>
                <a:srgbClr val="FFFF00"/>
              </a:solidFill>
            </a:endParaRPr>
          </a:p>
          <a:p>
            <a:pPr marL="514350" indent="-514350"/>
            <a:r>
              <a:rPr lang="ru-RU" i="1" dirty="0">
                <a:solidFill>
                  <a:srgbClr val="FFFF00"/>
                </a:solidFill>
              </a:rPr>
              <a:t>Способствовать снятию усталости после уроков на перемене, снизив двигательную активность детей в учебном процессе посредством активно проведенных перемен</a:t>
            </a:r>
            <a:r>
              <a:rPr lang="ru-RU" i="1" dirty="0" smtClean="0">
                <a:solidFill>
                  <a:srgbClr val="FFFF00"/>
                </a:solidFill>
              </a:rPr>
              <a:t>.</a:t>
            </a:r>
          </a:p>
          <a:p>
            <a:pPr marL="514350" lvl="0" indent="-514350">
              <a:buFont typeface="+mj-lt"/>
              <a:buAutoNum type="arabicPeriod"/>
            </a:pPr>
            <a:endParaRPr lang="ru-RU" i="1" dirty="0">
              <a:solidFill>
                <a:srgbClr val="FFFF00"/>
              </a:solidFill>
            </a:endParaRPr>
          </a:p>
          <a:p>
            <a:pPr marL="514350" indent="-514350"/>
            <a:r>
              <a:rPr lang="ru-RU" i="1" dirty="0">
                <a:solidFill>
                  <a:srgbClr val="FFFF00"/>
                </a:solidFill>
              </a:rPr>
              <a:t>Оказать помощь обучающимся в формировании «позиции школьника</a:t>
            </a:r>
            <a:r>
              <a:rPr lang="ru-RU" i="1" dirty="0" smtClean="0">
                <a:solidFill>
                  <a:srgbClr val="FFFF00"/>
                </a:solidFill>
              </a:rPr>
              <a:t>».</a:t>
            </a:r>
          </a:p>
          <a:p>
            <a:pPr marL="514350" lvl="0" indent="-514350">
              <a:buFont typeface="+mj-lt"/>
              <a:buAutoNum type="arabicPeriod"/>
            </a:pPr>
            <a:endParaRPr lang="ru-RU" i="1" dirty="0">
              <a:solidFill>
                <a:srgbClr val="FFFF00"/>
              </a:solidFill>
            </a:endParaRPr>
          </a:p>
          <a:p>
            <a:pPr marL="514350" indent="-514350"/>
            <a:r>
              <a:rPr lang="ru-RU" i="1" dirty="0">
                <a:solidFill>
                  <a:srgbClr val="FFFF00"/>
                </a:solidFill>
              </a:rPr>
              <a:t>Расширить информационное пространство </a:t>
            </a:r>
            <a:r>
              <a:rPr lang="ru-RU" i="1" dirty="0" smtClean="0">
                <a:solidFill>
                  <a:srgbClr val="FFFF00"/>
                </a:solidFill>
              </a:rPr>
              <a:t>первоклассников.</a:t>
            </a:r>
          </a:p>
          <a:p>
            <a:pPr marL="514350" lvl="0" indent="-514350">
              <a:buFont typeface="+mj-lt"/>
              <a:buAutoNum type="arabicPeriod"/>
            </a:pPr>
            <a:endParaRPr lang="ru-RU" i="1" dirty="0">
              <a:solidFill>
                <a:srgbClr val="FFFF00"/>
              </a:solidFill>
            </a:endParaRPr>
          </a:p>
          <a:p>
            <a:pPr marL="514350" indent="-514350"/>
            <a:r>
              <a:rPr lang="ru-RU" i="1" dirty="0">
                <a:solidFill>
                  <a:srgbClr val="FFFF00"/>
                </a:solidFill>
              </a:rPr>
              <a:t>Развить способности адекватно оценивать собственные результаты и быть справедливым к чужим достижениям.</a:t>
            </a:r>
          </a:p>
          <a:p>
            <a:endParaRPr lang="ru-RU" dirty="0"/>
          </a:p>
        </p:txBody>
      </p:sp>
      <p:pic>
        <p:nvPicPr>
          <p:cNvPr id="13314" name="Picture 2" descr="http://kluchkuspehy.ru/wp-content/uploads/2014/01/peremenka.jpg"/>
          <p:cNvPicPr>
            <a:picLocks noChangeAspect="1" noChangeArrowheads="1"/>
          </p:cNvPicPr>
          <p:nvPr/>
        </p:nvPicPr>
        <p:blipFill>
          <a:blip r:embed="rId3"/>
          <a:srcRect/>
          <a:stretch>
            <a:fillRect/>
          </a:stretch>
        </p:blipFill>
        <p:spPr bwMode="auto">
          <a:xfrm>
            <a:off x="6000760" y="285728"/>
            <a:ext cx="2971890" cy="1071570"/>
          </a:xfrm>
          <a:prstGeom prst="rect">
            <a:avLst/>
          </a:prstGeom>
          <a:noFill/>
        </p:spPr>
      </p:pic>
      <p:pic>
        <p:nvPicPr>
          <p:cNvPr id="13318" name="Picture 6" descr="http://kolokolchik-dou.ru/wp-content/uploads/2015/04/2.jpg"/>
          <p:cNvPicPr>
            <a:picLocks noChangeAspect="1" noChangeArrowheads="1"/>
          </p:cNvPicPr>
          <p:nvPr/>
        </p:nvPicPr>
        <p:blipFill>
          <a:blip r:embed="rId4"/>
          <a:srcRect/>
          <a:stretch>
            <a:fillRect/>
          </a:stretch>
        </p:blipFill>
        <p:spPr bwMode="auto">
          <a:xfrm>
            <a:off x="7572396" y="1928802"/>
            <a:ext cx="1416029" cy="1056738"/>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chemeClr val="bg1"/>
                </a:solidFill>
              </a:rPr>
              <a:t>Количество участников проекта</a:t>
            </a:r>
            <a:endParaRPr lang="ru-RU" dirty="0">
              <a:solidFill>
                <a:schemeClr val="bg1"/>
              </a:solidFill>
            </a:endParaRPr>
          </a:p>
        </p:txBody>
      </p:sp>
      <p:sp>
        <p:nvSpPr>
          <p:cNvPr id="3" name="Содержимое 2"/>
          <p:cNvSpPr>
            <a:spLocks noGrp="1"/>
          </p:cNvSpPr>
          <p:nvPr>
            <p:ph idx="1"/>
          </p:nvPr>
        </p:nvSpPr>
        <p:spPr/>
        <p:txBody>
          <a:bodyPr/>
          <a:lstStyle/>
          <a:p>
            <a:r>
              <a:rPr lang="ru-RU" i="1" dirty="0" smtClean="0">
                <a:solidFill>
                  <a:srgbClr val="FFFF00"/>
                </a:solidFill>
              </a:rPr>
              <a:t>Около 100 учащихся 1-х классов</a:t>
            </a:r>
            <a:endParaRPr lang="ru-RU" i="1" dirty="0">
              <a:solidFill>
                <a:srgbClr val="FFFF00"/>
              </a:solidFill>
            </a:endParaRPr>
          </a:p>
        </p:txBody>
      </p:sp>
      <p:pic>
        <p:nvPicPr>
          <p:cNvPr id="12290" name="Picture 2" descr="http://ryazschool14.ru/wp-content/uploads/2012/10/masha1.jpg"/>
          <p:cNvPicPr>
            <a:picLocks noChangeAspect="1" noChangeArrowheads="1"/>
          </p:cNvPicPr>
          <p:nvPr/>
        </p:nvPicPr>
        <p:blipFill>
          <a:blip r:embed="rId3"/>
          <a:srcRect/>
          <a:stretch>
            <a:fillRect/>
          </a:stretch>
        </p:blipFill>
        <p:spPr bwMode="auto">
          <a:xfrm>
            <a:off x="1214414" y="2214554"/>
            <a:ext cx="5781675" cy="4095750"/>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bg1"/>
                </a:solidFill>
              </a:rPr>
              <a:t>Возрастные особенности первоклассников</a:t>
            </a:r>
            <a:endParaRPr lang="ru-RU" dirty="0">
              <a:solidFill>
                <a:schemeClr val="bg1"/>
              </a:solidFill>
            </a:endParaRPr>
          </a:p>
        </p:txBody>
      </p:sp>
      <p:sp>
        <p:nvSpPr>
          <p:cNvPr id="3" name="Содержимое 2"/>
          <p:cNvSpPr>
            <a:spLocks noGrp="1"/>
          </p:cNvSpPr>
          <p:nvPr>
            <p:ph idx="1"/>
          </p:nvPr>
        </p:nvSpPr>
        <p:spPr>
          <a:xfrm>
            <a:off x="457200" y="1600201"/>
            <a:ext cx="8472518" cy="3686187"/>
          </a:xfrm>
        </p:spPr>
        <p:txBody>
          <a:bodyPr>
            <a:normAutofit fontScale="85000" lnSpcReduction="20000"/>
          </a:bodyPr>
          <a:lstStyle/>
          <a:p>
            <a:pPr algn="just"/>
            <a:r>
              <a:rPr lang="ru-RU" dirty="0" smtClean="0">
                <a:solidFill>
                  <a:srgbClr val="FFFF00"/>
                </a:solidFill>
              </a:rPr>
              <a:t>Младший школьный возраст охватывает период жизни от 6 до 11 лет и определяется важнейшим обстоятельством в жизни ребенка — его поступлением в школу.</a:t>
            </a:r>
          </a:p>
          <a:p>
            <a:pPr algn="just"/>
            <a:r>
              <a:rPr lang="ru-RU" dirty="0" smtClean="0">
                <a:solidFill>
                  <a:srgbClr val="FFFF00"/>
                </a:solidFill>
              </a:rPr>
              <a:t>Поступление в школу – переломный момент в жизни каждого ребёнка. Начало школьного образования кардинальным образом меняет весь уклад его жизни. Трудности подстерегают ребёнка уже в самые первые дни обучения в школе. Они многолики и прячутся за каждым углом.</a:t>
            </a:r>
            <a:r>
              <a:rPr lang="ru-RU" dirty="0" smtClean="0"/>
              <a:t> </a:t>
            </a:r>
            <a:endParaRPr lang="ru-RU" dirty="0" smtClean="0">
              <a:solidFill>
                <a:srgbClr val="FFFF00"/>
              </a:solidFill>
            </a:endParaRPr>
          </a:p>
        </p:txBody>
      </p:sp>
      <p:pic>
        <p:nvPicPr>
          <p:cNvPr id="11270" name="Picture 6" descr="http://image.subscribe.ru/group/uploads/s-/s-detmi-i-dlya-detej/image/jZGQtN2U3.jpg"/>
          <p:cNvPicPr>
            <a:picLocks noChangeAspect="1" noChangeArrowheads="1"/>
          </p:cNvPicPr>
          <p:nvPr/>
        </p:nvPicPr>
        <p:blipFill>
          <a:blip r:embed="rId3"/>
          <a:srcRect/>
          <a:stretch>
            <a:fillRect/>
          </a:stretch>
        </p:blipFill>
        <p:spPr bwMode="auto">
          <a:xfrm>
            <a:off x="4500562" y="4714884"/>
            <a:ext cx="3214710" cy="1997179"/>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a:off x="1643042" y="500042"/>
            <a:ext cx="6143668" cy="571504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3" name="Содержимое 2"/>
          <p:cNvSpPr>
            <a:spLocks noGrp="1"/>
          </p:cNvSpPr>
          <p:nvPr>
            <p:ph idx="1"/>
          </p:nvPr>
        </p:nvSpPr>
        <p:spPr>
          <a:xfrm>
            <a:off x="2643174" y="2643182"/>
            <a:ext cx="3929090" cy="1285884"/>
          </a:xfrm>
        </p:spPr>
        <p:txBody>
          <a:bodyPr>
            <a:normAutofit/>
          </a:bodyPr>
          <a:lstStyle/>
          <a:p>
            <a:pPr algn="ctr">
              <a:buNone/>
            </a:pPr>
            <a:endParaRPr lang="ru-RU" sz="3300" b="1" i="1" dirty="0" smtClean="0">
              <a:solidFill>
                <a:schemeClr val="bg1"/>
              </a:solidFill>
            </a:endParaRPr>
          </a:p>
          <a:p>
            <a:pPr algn="ctr">
              <a:buNone/>
            </a:pPr>
            <a:r>
              <a:rPr lang="ru-RU" sz="3300" b="1" i="1" dirty="0" smtClean="0">
                <a:solidFill>
                  <a:schemeClr val="bg1"/>
                </a:solidFill>
              </a:rPr>
              <a:t>Классификация </a:t>
            </a:r>
            <a:r>
              <a:rPr lang="ru-RU" sz="3300" b="1" i="1" dirty="0" smtClean="0">
                <a:solidFill>
                  <a:schemeClr val="bg1"/>
                </a:solidFill>
              </a:rPr>
              <a:t>игр.</a:t>
            </a:r>
          </a:p>
          <a:p>
            <a:pPr algn="just"/>
            <a:endParaRPr lang="ru-RU" sz="2400" b="1" i="1" dirty="0" smtClean="0">
              <a:solidFill>
                <a:schemeClr val="bg1"/>
              </a:solidFill>
            </a:endParaRPr>
          </a:p>
        </p:txBody>
      </p:sp>
      <p:sp>
        <p:nvSpPr>
          <p:cNvPr id="10" name="5-конечная звезда 9"/>
          <p:cNvSpPr/>
          <p:nvPr/>
        </p:nvSpPr>
        <p:spPr>
          <a:xfrm>
            <a:off x="5643570" y="285728"/>
            <a:ext cx="3643338" cy="314327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Двигательные игры </a:t>
            </a:r>
          </a:p>
          <a:p>
            <a:pPr algn="ctr"/>
            <a:r>
              <a:rPr lang="ru-RU" dirty="0" smtClean="0">
                <a:solidFill>
                  <a:srgbClr val="FF0000"/>
                </a:solidFill>
              </a:rPr>
              <a:t>спортивные, подвижные, моторные</a:t>
            </a:r>
            <a:endParaRPr lang="ru-RU" dirty="0">
              <a:solidFill>
                <a:srgbClr val="FF0000"/>
              </a:solidFill>
            </a:endParaRPr>
          </a:p>
        </p:txBody>
      </p:sp>
      <p:sp>
        <p:nvSpPr>
          <p:cNvPr id="12" name="Равнобедренный треугольник 11"/>
          <p:cNvSpPr/>
          <p:nvPr/>
        </p:nvSpPr>
        <p:spPr>
          <a:xfrm>
            <a:off x="2786050" y="142852"/>
            <a:ext cx="3143272" cy="2428892"/>
          </a:xfrm>
          <a:prstGeom prst="triangle">
            <a:avLst>
              <a:gd name="adj" fmla="val 504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Комплексные игры</a:t>
            </a:r>
            <a:r>
              <a:rPr lang="ru-RU" b="1" dirty="0" smtClean="0"/>
              <a:t>.</a:t>
            </a:r>
            <a:endParaRPr lang="ru-RU" dirty="0">
              <a:solidFill>
                <a:srgbClr val="FF0000"/>
              </a:solidFill>
            </a:endParaRPr>
          </a:p>
        </p:txBody>
      </p:sp>
      <p:sp>
        <p:nvSpPr>
          <p:cNvPr id="15" name="Сердце 14"/>
          <p:cNvSpPr/>
          <p:nvPr/>
        </p:nvSpPr>
        <p:spPr>
          <a:xfrm>
            <a:off x="0" y="1071546"/>
            <a:ext cx="3357554" cy="2857520"/>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FF0000"/>
                </a:solidFill>
              </a:rPr>
              <a:t>- игры с готовыми «жесткими» правилами;</a:t>
            </a:r>
            <a:br>
              <a:rPr lang="ru-RU" sz="1600" dirty="0" smtClean="0">
                <a:solidFill>
                  <a:srgbClr val="FF0000"/>
                </a:solidFill>
              </a:rPr>
            </a:br>
            <a:r>
              <a:rPr lang="ru-RU" sz="1600" dirty="0" smtClean="0">
                <a:solidFill>
                  <a:srgbClr val="FF0000"/>
                </a:solidFill>
              </a:rPr>
              <a:t>- игры «вольные», правила которых устанавливаются по ходу игровых действий;</a:t>
            </a:r>
            <a:br>
              <a:rPr lang="ru-RU" sz="1600" dirty="0" smtClean="0">
                <a:solidFill>
                  <a:srgbClr val="FF0000"/>
                </a:solidFill>
              </a:rPr>
            </a:br>
            <a:endParaRPr lang="ru-RU" sz="1600" dirty="0">
              <a:solidFill>
                <a:srgbClr val="FF0000"/>
              </a:solidFill>
            </a:endParaRPr>
          </a:p>
        </p:txBody>
      </p:sp>
      <p:sp>
        <p:nvSpPr>
          <p:cNvPr id="16" name="Крест 15"/>
          <p:cNvSpPr/>
          <p:nvPr/>
        </p:nvSpPr>
        <p:spPr>
          <a:xfrm>
            <a:off x="1000100" y="4000504"/>
            <a:ext cx="3286148" cy="2714644"/>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Подвижные на открытом воздухе, комнатные, компьютерные и т.д.</a:t>
            </a:r>
            <a:endParaRPr lang="ru-RU" dirty="0">
              <a:solidFill>
                <a:srgbClr val="FF0000"/>
              </a:solidFill>
            </a:endParaRPr>
          </a:p>
        </p:txBody>
      </p:sp>
      <p:sp>
        <p:nvSpPr>
          <p:cNvPr id="17" name="Солнце 16"/>
          <p:cNvSpPr/>
          <p:nvPr/>
        </p:nvSpPr>
        <p:spPr>
          <a:xfrm>
            <a:off x="4429124" y="3214686"/>
            <a:ext cx="4500594" cy="3643314"/>
          </a:xfrm>
          <a:prstGeom prst="su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По целям проведения.</a:t>
            </a:r>
            <a:endParaRPr lang="ru-RU" dirty="0">
              <a:solidFill>
                <a:srgbClr val="FF0000"/>
              </a:solidFill>
            </a:endParaRPr>
          </a:p>
        </p:txBody>
      </p:sp>
    </p:spTree>
  </p:cSld>
  <p:clrMapOvr>
    <a:masterClrMapping/>
  </p:clrMapOvr>
  <p:transition>
    <p:comb/>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725470"/>
          </a:xfrm>
        </p:spPr>
        <p:txBody>
          <a:bodyPr>
            <a:noAutofit/>
          </a:bodyPr>
          <a:lstStyle/>
          <a:p>
            <a:r>
              <a:rPr lang="ru-RU" sz="4000" dirty="0" smtClean="0">
                <a:solidFill>
                  <a:schemeClr val="bg1"/>
                </a:solidFill>
              </a:rPr>
              <a:t>Цели игры для первоклассников на перемене</a:t>
            </a:r>
            <a:endParaRPr lang="ru-RU" sz="4000" dirty="0">
              <a:solidFill>
                <a:schemeClr val="bg1"/>
              </a:solidFill>
            </a:endParaRPr>
          </a:p>
        </p:txBody>
      </p:sp>
      <p:sp>
        <p:nvSpPr>
          <p:cNvPr id="3" name="Содержимое 2"/>
          <p:cNvSpPr>
            <a:spLocks noGrp="1"/>
          </p:cNvSpPr>
          <p:nvPr>
            <p:ph idx="1"/>
          </p:nvPr>
        </p:nvSpPr>
        <p:spPr>
          <a:xfrm>
            <a:off x="457200" y="1600200"/>
            <a:ext cx="8543956" cy="5114948"/>
          </a:xfrm>
        </p:spPr>
        <p:txBody>
          <a:bodyPr>
            <a:normAutofit/>
          </a:bodyPr>
          <a:lstStyle/>
          <a:p>
            <a:pPr fontAlgn="base"/>
            <a:r>
              <a:rPr lang="ru-RU" dirty="0" smtClean="0">
                <a:solidFill>
                  <a:srgbClr val="FFFF00"/>
                </a:solidFill>
              </a:rPr>
              <a:t>коммуникативная</a:t>
            </a:r>
            <a:r>
              <a:rPr lang="ru-RU" dirty="0" smtClean="0">
                <a:solidFill>
                  <a:srgbClr val="FFFF00"/>
                </a:solidFill>
              </a:rPr>
              <a:t>;</a:t>
            </a:r>
            <a:endParaRPr lang="ru-RU" dirty="0" smtClean="0">
              <a:solidFill>
                <a:srgbClr val="FFFF00"/>
              </a:solidFill>
            </a:endParaRPr>
          </a:p>
          <a:p>
            <a:pPr fontAlgn="base"/>
            <a:r>
              <a:rPr lang="ru-RU" dirty="0" smtClean="0">
                <a:solidFill>
                  <a:srgbClr val="FFFF00"/>
                </a:solidFill>
              </a:rPr>
              <a:t>физическая разрядка</a:t>
            </a:r>
            <a:r>
              <a:rPr lang="ru-RU" dirty="0" smtClean="0">
                <a:solidFill>
                  <a:srgbClr val="FFFF00"/>
                </a:solidFill>
              </a:rPr>
              <a:t>;</a:t>
            </a:r>
            <a:endParaRPr lang="ru-RU" dirty="0" smtClean="0">
              <a:solidFill>
                <a:srgbClr val="FFFF00"/>
              </a:solidFill>
            </a:endParaRPr>
          </a:p>
          <a:p>
            <a:pPr fontAlgn="base"/>
            <a:r>
              <a:rPr lang="ru-RU" dirty="0" smtClean="0">
                <a:solidFill>
                  <a:srgbClr val="FFFF00"/>
                </a:solidFill>
              </a:rPr>
              <a:t>снятие зрительного напряжения;</a:t>
            </a:r>
          </a:p>
          <a:p>
            <a:pPr fontAlgn="base"/>
            <a:r>
              <a:rPr lang="ru-RU" dirty="0" smtClean="0">
                <a:solidFill>
                  <a:srgbClr val="FFFF00"/>
                </a:solidFill>
              </a:rPr>
              <a:t>переключение внимания, психическая и умственная разрядка</a:t>
            </a:r>
            <a:r>
              <a:rPr lang="ru-RU" dirty="0" smtClean="0">
                <a:solidFill>
                  <a:srgbClr val="FFFF00"/>
                </a:solidFill>
              </a:rPr>
              <a:t>;</a:t>
            </a:r>
            <a:endParaRPr lang="ru-RU" dirty="0" smtClean="0">
              <a:solidFill>
                <a:srgbClr val="FFFF00"/>
              </a:solidFill>
            </a:endParaRPr>
          </a:p>
          <a:p>
            <a:pPr fontAlgn="base"/>
            <a:r>
              <a:rPr lang="ru-RU" dirty="0" smtClean="0">
                <a:solidFill>
                  <a:srgbClr val="FFFF00"/>
                </a:solidFill>
              </a:rPr>
              <a:t>психологическая.</a:t>
            </a:r>
            <a:endParaRPr lang="ru-RU" dirty="0">
              <a:solidFill>
                <a:srgbClr val="FFFF00"/>
              </a:solidFill>
            </a:endParaRPr>
          </a:p>
        </p:txBody>
      </p:sp>
      <p:pic>
        <p:nvPicPr>
          <p:cNvPr id="9218" name="Picture 2" descr="http://kak-narisovat.com/wp-content/uploads/2015/04/how-to-draw-eyes-for-kids_1_000000010942_3.jpg"/>
          <p:cNvPicPr>
            <a:picLocks noChangeAspect="1" noChangeArrowheads="1"/>
          </p:cNvPicPr>
          <p:nvPr/>
        </p:nvPicPr>
        <p:blipFill>
          <a:blip r:embed="rId3"/>
          <a:srcRect/>
          <a:stretch>
            <a:fillRect/>
          </a:stretch>
        </p:blipFill>
        <p:spPr bwMode="auto">
          <a:xfrm>
            <a:off x="6643702" y="2571744"/>
            <a:ext cx="1458496" cy="920912"/>
          </a:xfrm>
          <a:prstGeom prst="rect">
            <a:avLst/>
          </a:prstGeom>
          <a:noFill/>
        </p:spPr>
      </p:pic>
      <p:pic>
        <p:nvPicPr>
          <p:cNvPr id="9220" name="Picture 4" descr="http://dupelbiz.com/wp-content/uploads/2012/11/2012-11-29_184556.jpg"/>
          <p:cNvPicPr>
            <a:picLocks noChangeAspect="1" noChangeArrowheads="1"/>
          </p:cNvPicPr>
          <p:nvPr/>
        </p:nvPicPr>
        <p:blipFill>
          <a:blip r:embed="rId4" cstate="print"/>
          <a:srcRect/>
          <a:stretch>
            <a:fillRect/>
          </a:stretch>
        </p:blipFill>
        <p:spPr bwMode="auto">
          <a:xfrm>
            <a:off x="5715008" y="3981594"/>
            <a:ext cx="1643074" cy="950406"/>
          </a:xfrm>
          <a:prstGeom prst="rect">
            <a:avLst/>
          </a:prstGeom>
          <a:noFill/>
        </p:spPr>
      </p:pic>
      <p:pic>
        <p:nvPicPr>
          <p:cNvPr id="9222" name="Picture 6" descr="http://ariom.ru/calendar/files/uploads/cal-ariom-0138.jpg"/>
          <p:cNvPicPr>
            <a:picLocks noChangeAspect="1" noChangeArrowheads="1"/>
          </p:cNvPicPr>
          <p:nvPr/>
        </p:nvPicPr>
        <p:blipFill>
          <a:blip r:embed="rId5" cstate="print"/>
          <a:srcRect/>
          <a:stretch>
            <a:fillRect/>
          </a:stretch>
        </p:blipFill>
        <p:spPr bwMode="auto">
          <a:xfrm>
            <a:off x="3929058" y="4357694"/>
            <a:ext cx="1571636" cy="1105473"/>
          </a:xfrm>
          <a:prstGeom prst="rect">
            <a:avLst/>
          </a:prstGeom>
          <a:noFill/>
        </p:spPr>
      </p:pic>
      <p:pic>
        <p:nvPicPr>
          <p:cNvPr id="9224" name="Picture 8" descr="http://klass-dlya-nas.nethouse.ru/static/img/0000/0003/6266/36266495.3b1z7lzj5x.W665.jpg"/>
          <p:cNvPicPr>
            <a:picLocks noChangeAspect="1" noChangeArrowheads="1"/>
          </p:cNvPicPr>
          <p:nvPr/>
        </p:nvPicPr>
        <p:blipFill>
          <a:blip r:embed="rId6"/>
          <a:srcRect/>
          <a:stretch>
            <a:fillRect/>
          </a:stretch>
        </p:blipFill>
        <p:spPr bwMode="auto">
          <a:xfrm>
            <a:off x="5072066" y="2071678"/>
            <a:ext cx="1500198" cy="910835"/>
          </a:xfrm>
          <a:prstGeom prst="rect">
            <a:avLst/>
          </a:prstGeom>
          <a:noFill/>
        </p:spPr>
      </p:pic>
      <p:pic>
        <p:nvPicPr>
          <p:cNvPr id="9226" name="Picture 10" descr="http://thumbs.dreamstime.com/t/%D1%83%D1%81%D1%82%D0%B0%D0%BD%D0%BE%D0%B2-%D0%B5%D0%BD%D0%BD%D1%8B%D0%B5-%D0%B5%D1%8F%D1%82%D0%B5-%D1%8C%D0%BD%D0%BE%D1%81%D1%82%D0%B8-%D0%BF%D1%80%D0%B8-%D0%B5%D1%82%D0%B5%D0%B9-53872137.jpg"/>
          <p:cNvPicPr>
            <a:picLocks noChangeAspect="1" noChangeArrowheads="1"/>
          </p:cNvPicPr>
          <p:nvPr/>
        </p:nvPicPr>
        <p:blipFill>
          <a:blip r:embed="rId7"/>
          <a:srcRect/>
          <a:stretch>
            <a:fillRect/>
          </a:stretch>
        </p:blipFill>
        <p:spPr bwMode="auto">
          <a:xfrm>
            <a:off x="4071935" y="1187786"/>
            <a:ext cx="1500198" cy="940847"/>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rPr>
              <a:t>Использованные в проекте игры</a:t>
            </a:r>
            <a:endParaRPr lang="ru-RU" dirty="0">
              <a:solidFill>
                <a:schemeClr val="bg1"/>
              </a:solidFill>
            </a:endParaRPr>
          </a:p>
        </p:txBody>
      </p:sp>
      <p:sp>
        <p:nvSpPr>
          <p:cNvPr id="3" name="Содержимое 2"/>
          <p:cNvSpPr>
            <a:spLocks noGrp="1"/>
          </p:cNvSpPr>
          <p:nvPr>
            <p:ph idx="1"/>
          </p:nvPr>
        </p:nvSpPr>
        <p:spPr/>
        <p:txBody>
          <a:bodyPr>
            <a:normAutofit/>
          </a:bodyPr>
          <a:lstStyle/>
          <a:p>
            <a:r>
              <a:rPr lang="ru-RU" dirty="0" smtClean="0">
                <a:solidFill>
                  <a:srgbClr val="FFFF00"/>
                </a:solidFill>
              </a:rPr>
              <a:t>Игры на знакомство</a:t>
            </a:r>
          </a:p>
          <a:p>
            <a:r>
              <a:rPr lang="ru-RU" dirty="0" smtClean="0">
                <a:solidFill>
                  <a:srgbClr val="FFFF00"/>
                </a:solidFill>
              </a:rPr>
              <a:t> Игры на развитие </a:t>
            </a:r>
          </a:p>
          <a:p>
            <a:pPr>
              <a:buNone/>
            </a:pPr>
            <a:r>
              <a:rPr lang="ru-RU" dirty="0" smtClean="0">
                <a:solidFill>
                  <a:srgbClr val="FFFF00"/>
                </a:solidFill>
              </a:rPr>
              <a:t>коллективизма </a:t>
            </a:r>
          </a:p>
          <a:p>
            <a:r>
              <a:rPr lang="ru-RU" dirty="0" smtClean="0">
                <a:solidFill>
                  <a:srgbClr val="FFFF00"/>
                </a:solidFill>
              </a:rPr>
              <a:t>Игры на сплочение </a:t>
            </a:r>
          </a:p>
          <a:p>
            <a:r>
              <a:rPr lang="ru-RU" dirty="0" smtClean="0">
                <a:solidFill>
                  <a:srgbClr val="FFFF00"/>
                </a:solidFill>
              </a:rPr>
              <a:t>Подвижные групповые </a:t>
            </a:r>
          </a:p>
          <a:p>
            <a:pPr>
              <a:buNone/>
            </a:pPr>
            <a:r>
              <a:rPr lang="ru-RU" dirty="0" smtClean="0">
                <a:solidFill>
                  <a:srgbClr val="FFFF00"/>
                </a:solidFill>
              </a:rPr>
              <a:t>игры по правилам </a:t>
            </a:r>
          </a:p>
          <a:p>
            <a:pPr algn="ctr">
              <a:buNone/>
            </a:pPr>
            <a:r>
              <a:rPr lang="ru-RU" dirty="0" smtClean="0">
                <a:solidFill>
                  <a:srgbClr val="FFFF00"/>
                </a:solidFill>
              </a:rPr>
              <a:t>  </a:t>
            </a:r>
          </a:p>
        </p:txBody>
      </p:sp>
      <p:pic>
        <p:nvPicPr>
          <p:cNvPr id="5122" name="Picture 2" descr="http://arnyysite.ucoz.ru/Games/Doroga_v_shkolu.jpg"/>
          <p:cNvPicPr>
            <a:picLocks noChangeAspect="1" noChangeArrowheads="1"/>
          </p:cNvPicPr>
          <p:nvPr/>
        </p:nvPicPr>
        <p:blipFill>
          <a:blip r:embed="rId3"/>
          <a:srcRect/>
          <a:stretch>
            <a:fillRect/>
          </a:stretch>
        </p:blipFill>
        <p:spPr bwMode="auto">
          <a:xfrm>
            <a:off x="5286380" y="1928802"/>
            <a:ext cx="3490566" cy="3929090"/>
          </a:xfrm>
          <a:prstGeom prst="rect">
            <a:avLst/>
          </a:prstGeom>
          <a:noFill/>
        </p:spPr>
      </p:pic>
    </p:spTree>
  </p:cSld>
  <p:clrMapOvr>
    <a:masterClrMapping/>
  </p:clrMapOvr>
  <p:transition>
    <p:comb/>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38"/>
            <a:ext cx="8229600" cy="1285884"/>
          </a:xfrm>
        </p:spPr>
        <p:txBody>
          <a:bodyPr/>
          <a:lstStyle/>
          <a:p>
            <a:r>
              <a:rPr lang="ru-RU" dirty="0" smtClean="0">
                <a:solidFill>
                  <a:schemeClr val="bg1"/>
                </a:solidFill>
              </a:rPr>
              <a:t>Содержание проекта</a:t>
            </a:r>
            <a:endParaRPr lang="ru-RU" dirty="0">
              <a:solidFill>
                <a:schemeClr val="bg1"/>
              </a:solidFill>
            </a:endParaRPr>
          </a:p>
        </p:txBody>
      </p:sp>
      <p:sp>
        <p:nvSpPr>
          <p:cNvPr id="3" name="Содержимое 2"/>
          <p:cNvSpPr>
            <a:spLocks noGrp="1"/>
          </p:cNvSpPr>
          <p:nvPr>
            <p:ph idx="1"/>
          </p:nvPr>
        </p:nvSpPr>
        <p:spPr>
          <a:xfrm>
            <a:off x="142844" y="785794"/>
            <a:ext cx="8715436" cy="2214578"/>
          </a:xfrm>
        </p:spPr>
        <p:txBody>
          <a:bodyPr>
            <a:normAutofit fontScale="92500"/>
          </a:bodyPr>
          <a:lstStyle/>
          <a:p>
            <a:pPr>
              <a:buNone/>
            </a:pPr>
            <a:r>
              <a:rPr lang="ru-RU" u="sng" dirty="0" smtClean="0">
                <a:solidFill>
                  <a:srgbClr val="FFFF00"/>
                </a:solidFill>
              </a:rPr>
              <a:t>Организаторы</a:t>
            </a:r>
            <a:r>
              <a:rPr lang="ru-RU" dirty="0" smtClean="0">
                <a:solidFill>
                  <a:srgbClr val="FFFF00"/>
                </a:solidFill>
              </a:rPr>
              <a:t> – учащиеся 6 классов, примерно по 3-4 человека на один класс. Всего: 12-16 человек</a:t>
            </a:r>
          </a:p>
          <a:p>
            <a:pPr>
              <a:buNone/>
            </a:pPr>
            <a:r>
              <a:rPr lang="ru-RU" u="sng" dirty="0" smtClean="0">
                <a:solidFill>
                  <a:srgbClr val="FFFF00"/>
                </a:solidFill>
              </a:rPr>
              <a:t>Время проведения </a:t>
            </a:r>
            <a:r>
              <a:rPr lang="ru-RU" dirty="0" smtClean="0">
                <a:solidFill>
                  <a:srgbClr val="FFFF00"/>
                </a:solidFill>
              </a:rPr>
              <a:t>– на большой перемене по следующему графику:</a:t>
            </a:r>
            <a:endParaRPr lang="ru-RU" dirty="0">
              <a:solidFill>
                <a:srgbClr val="FFFF00"/>
              </a:solidFill>
            </a:endParaRPr>
          </a:p>
        </p:txBody>
      </p:sp>
      <p:graphicFrame>
        <p:nvGraphicFramePr>
          <p:cNvPr id="4" name="Таблица 3"/>
          <p:cNvGraphicFramePr>
            <a:graphicFrameLocks noGrp="1"/>
          </p:cNvGraphicFramePr>
          <p:nvPr/>
        </p:nvGraphicFramePr>
        <p:xfrm>
          <a:off x="285720" y="2714620"/>
          <a:ext cx="8501122" cy="3884531"/>
        </p:xfrm>
        <a:graphic>
          <a:graphicData uri="http://schemas.openxmlformats.org/drawingml/2006/table">
            <a:tbl>
              <a:tblPr firstRow="1" bandRow="1">
                <a:tableStyleId>{5C22544A-7EE6-4342-B048-85BDC9FD1C3A}</a:tableStyleId>
              </a:tblPr>
              <a:tblGrid>
                <a:gridCol w="1726773"/>
                <a:gridCol w="6774349"/>
              </a:tblGrid>
              <a:tr h="428629">
                <a:tc>
                  <a:txBody>
                    <a:bodyPr/>
                    <a:lstStyle/>
                    <a:p>
                      <a:r>
                        <a:rPr lang="ru-RU" dirty="0" smtClean="0"/>
                        <a:t>1 неделя</a:t>
                      </a:r>
                      <a:endParaRPr lang="ru-RU" dirty="0"/>
                    </a:p>
                  </a:txBody>
                  <a:tcPr/>
                </a:tc>
                <a:tc>
                  <a:txBody>
                    <a:bodyPr/>
                    <a:lstStyle/>
                    <a:p>
                      <a:r>
                        <a:rPr lang="ru-RU" dirty="0" smtClean="0"/>
                        <a:t>Каждый день (игры на знакомство - Приложение №1)</a:t>
                      </a:r>
                      <a:endParaRPr lang="ru-RU" dirty="0"/>
                    </a:p>
                  </a:txBody>
                  <a:tcPr/>
                </a:tc>
              </a:tr>
              <a:tr h="357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2 неделя</a:t>
                      </a:r>
                    </a:p>
                    <a:p>
                      <a:endParaRPr lang="ru-RU" dirty="0"/>
                    </a:p>
                  </a:txBody>
                  <a:tcPr/>
                </a:tc>
                <a:tc>
                  <a:txBody>
                    <a:bodyPr/>
                    <a:lstStyle/>
                    <a:p>
                      <a:r>
                        <a:rPr lang="ru-RU" dirty="0" smtClean="0"/>
                        <a:t>3 раза в неделю (</a:t>
                      </a:r>
                      <a:r>
                        <a:rPr lang="ru-RU" dirty="0" smtClean="0">
                          <a:hlinkClick r:id="rId3" action="ppaction://hlinksldjump"/>
                        </a:rPr>
                        <a:t>игры на знакомство </a:t>
                      </a:r>
                      <a:r>
                        <a:rPr lang="ru-RU" dirty="0" smtClean="0"/>
                        <a:t>– Приложение №1)</a:t>
                      </a:r>
                      <a:endParaRPr lang="ru-RU" dirty="0"/>
                    </a:p>
                  </a:txBody>
                  <a:tcPr/>
                </a:tc>
              </a:tr>
              <a:tr h="502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3 неделя</a:t>
                      </a:r>
                    </a:p>
                    <a:p>
                      <a:endParaRPr lang="ru-RU" dirty="0"/>
                    </a:p>
                  </a:txBody>
                  <a:tcPr/>
                </a:tc>
                <a:tc>
                  <a:txBody>
                    <a:bodyPr/>
                    <a:lstStyle/>
                    <a:p>
                      <a:r>
                        <a:rPr lang="ru-RU" dirty="0" smtClean="0"/>
                        <a:t>3 раза в неделю (</a:t>
                      </a:r>
                      <a:r>
                        <a:rPr lang="ru-RU" baseline="0" dirty="0" smtClean="0"/>
                        <a:t> игры </a:t>
                      </a:r>
                      <a:r>
                        <a:rPr lang="ru-RU" dirty="0" smtClean="0"/>
                        <a:t>на развитие коллективизма – Приложение №2)</a:t>
                      </a:r>
                      <a:endParaRPr lang="ru-RU" dirty="0"/>
                    </a:p>
                  </a:txBody>
                  <a:tcPr/>
                </a:tc>
              </a:tr>
              <a:tr h="434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4 неделя</a:t>
                      </a:r>
                    </a:p>
                    <a:p>
                      <a:endParaRPr lang="ru-RU" dirty="0"/>
                    </a:p>
                  </a:txBody>
                  <a:tcPr/>
                </a:tc>
                <a:tc>
                  <a:txBody>
                    <a:bodyPr/>
                    <a:lstStyle/>
                    <a:p>
                      <a:r>
                        <a:rPr lang="ru-RU" dirty="0" smtClean="0"/>
                        <a:t>2 раза в неделю (</a:t>
                      </a:r>
                      <a:r>
                        <a:rPr lang="ru-RU" baseline="0" dirty="0" smtClean="0">
                          <a:hlinkClick r:id="rId4" action="ppaction://hlinksldjump"/>
                        </a:rPr>
                        <a:t>игры </a:t>
                      </a:r>
                      <a:r>
                        <a:rPr lang="ru-RU" dirty="0" smtClean="0">
                          <a:hlinkClick r:id="rId4" action="ppaction://hlinksldjump"/>
                        </a:rPr>
                        <a:t>на развитие коллективизма </a:t>
                      </a:r>
                      <a:r>
                        <a:rPr lang="ru-RU" dirty="0" smtClean="0"/>
                        <a:t>– Приложение №2)</a:t>
                      </a:r>
                      <a:endParaRPr lang="ru-RU" dirty="0"/>
                    </a:p>
                  </a:txBody>
                  <a:tcPr/>
                </a:tc>
              </a:tr>
              <a:tr h="447791">
                <a:tc>
                  <a:txBody>
                    <a:bodyPr/>
                    <a:lstStyle/>
                    <a:p>
                      <a:r>
                        <a:rPr lang="ru-RU" dirty="0" smtClean="0"/>
                        <a:t>5 неделя</a:t>
                      </a:r>
                      <a:endParaRPr lang="ru-RU" dirty="0"/>
                    </a:p>
                  </a:txBody>
                  <a:tcPr/>
                </a:tc>
                <a:tc>
                  <a:txBody>
                    <a:bodyPr/>
                    <a:lstStyle/>
                    <a:p>
                      <a:r>
                        <a:rPr lang="ru-RU" dirty="0" smtClean="0"/>
                        <a:t>2 раза в неделю (игры</a:t>
                      </a:r>
                      <a:r>
                        <a:rPr lang="ru-RU" baseline="0" dirty="0" smtClean="0"/>
                        <a:t> на сплочение – Приложение №3)</a:t>
                      </a:r>
                      <a:endParaRPr lang="ru-RU" dirty="0"/>
                    </a:p>
                  </a:txBody>
                  <a:tcPr/>
                </a:tc>
              </a:tr>
              <a:tr h="447791">
                <a:tc>
                  <a:txBody>
                    <a:bodyPr/>
                    <a:lstStyle/>
                    <a:p>
                      <a:r>
                        <a:rPr lang="ru-RU" dirty="0" smtClean="0"/>
                        <a:t>6 неделя</a:t>
                      </a:r>
                    </a:p>
                  </a:txBody>
                  <a:tcPr/>
                </a:tc>
                <a:tc>
                  <a:txBody>
                    <a:bodyPr/>
                    <a:lstStyle/>
                    <a:p>
                      <a:r>
                        <a:rPr lang="ru-RU" dirty="0" smtClean="0"/>
                        <a:t>2 раза в неделю (</a:t>
                      </a:r>
                      <a:r>
                        <a:rPr lang="ru-RU" dirty="0" smtClean="0">
                          <a:hlinkClick r:id="rId5" action="ppaction://hlinksldjump"/>
                        </a:rPr>
                        <a:t>игры</a:t>
                      </a:r>
                      <a:r>
                        <a:rPr lang="ru-RU" baseline="0" dirty="0" smtClean="0">
                          <a:hlinkClick r:id="rId5" action="ppaction://hlinksldjump"/>
                        </a:rPr>
                        <a:t> на сплочение</a:t>
                      </a:r>
                      <a:r>
                        <a:rPr lang="ru-RU" baseline="0" dirty="0" smtClean="0"/>
                        <a:t> – Приложение №3)</a:t>
                      </a:r>
                      <a:endParaRPr lang="ru-RU" dirty="0"/>
                    </a:p>
                  </a:txBody>
                  <a:tcPr/>
                </a:tc>
              </a:tr>
              <a:tr h="447791">
                <a:tc>
                  <a:txBody>
                    <a:bodyPr/>
                    <a:lstStyle/>
                    <a:p>
                      <a:r>
                        <a:rPr lang="ru-RU" dirty="0" smtClean="0"/>
                        <a:t>Последующие недели</a:t>
                      </a:r>
                    </a:p>
                  </a:txBody>
                  <a:tcPr/>
                </a:tc>
                <a:tc>
                  <a:txBody>
                    <a:bodyPr/>
                    <a:lstStyle/>
                    <a:p>
                      <a:r>
                        <a:rPr lang="ru-RU" dirty="0" smtClean="0"/>
                        <a:t>1 раз в неделю (</a:t>
                      </a:r>
                      <a:r>
                        <a:rPr lang="ru-RU" dirty="0" smtClean="0">
                          <a:hlinkClick r:id="rId6" action="ppaction://hlinksldjump"/>
                        </a:rPr>
                        <a:t>подвижные групповые игры по правилам</a:t>
                      </a:r>
                      <a:r>
                        <a:rPr lang="ru-RU" dirty="0" smtClean="0"/>
                        <a:t> – Приложение №4,</a:t>
                      </a:r>
                      <a:r>
                        <a:rPr lang="ru-RU" baseline="0" dirty="0" smtClean="0"/>
                        <a:t> </a:t>
                      </a:r>
                      <a:r>
                        <a:rPr lang="ru-RU" baseline="0" dirty="0" smtClean="0">
                          <a:hlinkClick r:id="rId7" action="ppaction://hlinkfile"/>
                        </a:rPr>
                        <a:t>Копилка игр</a:t>
                      </a:r>
                      <a:r>
                        <a:rPr lang="ru-RU" baseline="0" dirty="0" smtClean="0"/>
                        <a:t>)</a:t>
                      </a:r>
                      <a:endParaRPr lang="ru-RU" dirty="0"/>
                    </a:p>
                  </a:txBody>
                  <a:tcPr/>
                </a:tc>
              </a:tr>
            </a:tbl>
          </a:graphicData>
        </a:graphic>
      </p:graphicFrame>
    </p:spTree>
  </p:cSld>
  <p:clrMapOvr>
    <a:masterClrMapping/>
  </p:clrMapOvr>
  <p:transition>
    <p:comb/>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1632</Words>
  <Application>Microsoft Office PowerPoint</Application>
  <PresentationFormat>Экран (4:3)</PresentationFormat>
  <Paragraphs>176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Практико-ориентированный  проект на тему: «Нескучная перемена для первоклассников» </vt:lpstr>
      <vt:lpstr>Цель</vt:lpstr>
      <vt:lpstr>Задачи</vt:lpstr>
      <vt:lpstr>Количество участников проекта</vt:lpstr>
      <vt:lpstr>Возрастные особенности первоклассников</vt:lpstr>
      <vt:lpstr>Слайд 6</vt:lpstr>
      <vt:lpstr>Цели игры для первоклассников на перемене</vt:lpstr>
      <vt:lpstr>Использованные в проекте игры</vt:lpstr>
      <vt:lpstr>Содержание проекта</vt:lpstr>
      <vt:lpstr> Планируемые результаты реализации проекта </vt:lpstr>
      <vt:lpstr>Список литературы</vt:lpstr>
      <vt:lpstr>                                                                   Приложение №1 Игры на знакомство</vt:lpstr>
      <vt:lpstr>                                                                                   Приложение №2 Игры на развитие коллективизма</vt:lpstr>
      <vt:lpstr>                                                                                Приложение №3 Игры на сплочение</vt:lpstr>
      <vt:lpstr>                                                                                     Приложение №4 Подвижные групповые игры по правилам </vt:lpstr>
    </vt:vector>
  </TitlesOfParts>
  <Company>Глебовская СОШ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на тему: «Нескучная перемена» </dc:title>
  <dc:creator>Психолог</dc:creator>
  <cp:lastModifiedBy>Психолог</cp:lastModifiedBy>
  <cp:revision>72</cp:revision>
  <dcterms:created xsi:type="dcterms:W3CDTF">2015-12-28T07:52:12Z</dcterms:created>
  <dcterms:modified xsi:type="dcterms:W3CDTF">2016-05-12T13:44:41Z</dcterms:modified>
</cp:coreProperties>
</file>