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7" r:id="rId4"/>
    <p:sldId id="278" r:id="rId5"/>
    <p:sldId id="282" r:id="rId6"/>
    <p:sldId id="257" r:id="rId7"/>
    <p:sldId id="258" r:id="rId8"/>
    <p:sldId id="261" r:id="rId9"/>
    <p:sldId id="274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9" r:id="rId23"/>
    <p:sldId id="280" r:id="rId24"/>
    <p:sldId id="283" r:id="rId25"/>
    <p:sldId id="281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9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Почти всегда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Довольно часто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45</c:v>
                </c:pt>
                <c:pt idx="1">
                  <c:v>7</c:v>
                </c:pt>
                <c:pt idx="2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Иногда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8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30</c:v>
                </c:pt>
                <c:pt idx="1">
                  <c:v>29</c:v>
                </c:pt>
                <c:pt idx="2">
                  <c:v>53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Редко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8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22</c:v>
                </c:pt>
                <c:pt idx="1">
                  <c:v>64</c:v>
                </c:pt>
                <c:pt idx="2">
                  <c:v>42</c:v>
                </c:pt>
              </c:numCache>
            </c:numRef>
          </c:val>
        </c:ser>
        <c:axId val="56566528"/>
        <c:axId val="56568064"/>
      </c:barChart>
      <c:catAx>
        <c:axId val="56566528"/>
        <c:scaling>
          <c:orientation val="minMax"/>
        </c:scaling>
        <c:axPos val="b"/>
        <c:numFmt formatCode="General" sourceLinked="1"/>
        <c:tickLblPos val="nextTo"/>
        <c:crossAx val="56568064"/>
        <c:crosses val="autoZero"/>
        <c:auto val="1"/>
        <c:lblAlgn val="ctr"/>
        <c:lblOffset val="100"/>
      </c:catAx>
      <c:valAx>
        <c:axId val="56568064"/>
        <c:scaling>
          <c:orientation val="minMax"/>
        </c:scaling>
        <c:axPos val="l"/>
        <c:majorGridlines/>
        <c:numFmt formatCode="General" sourceLinked="1"/>
        <c:tickLblPos val="nextTo"/>
        <c:crossAx val="5656652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 одноклассниками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57</c:v>
                </c:pt>
                <c:pt idx="1">
                  <c:v>46</c:v>
                </c:pt>
                <c:pt idx="2">
                  <c:v>41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 учениками другого класса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43</c:v>
                </c:pt>
                <c:pt idx="1">
                  <c:v>54</c:v>
                </c:pt>
                <c:pt idx="2">
                  <c:v>25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 учителями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8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34</c:v>
                </c:pt>
              </c:numCache>
            </c:numRef>
          </c:val>
        </c:ser>
        <c:axId val="56135040"/>
        <c:axId val="56145024"/>
      </c:barChart>
      <c:catAx>
        <c:axId val="56135040"/>
        <c:scaling>
          <c:orientation val="minMax"/>
        </c:scaling>
        <c:axPos val="b"/>
        <c:numFmt formatCode="General" sourceLinked="1"/>
        <c:tickLblPos val="nextTo"/>
        <c:crossAx val="56145024"/>
        <c:crosses val="autoZero"/>
        <c:auto val="1"/>
        <c:lblAlgn val="ctr"/>
        <c:lblOffset val="100"/>
      </c:catAx>
      <c:valAx>
        <c:axId val="56145024"/>
        <c:scaling>
          <c:orientation val="minMax"/>
        </c:scaling>
        <c:axPos val="l"/>
        <c:majorGridlines/>
        <c:numFmt formatCode="General" sourceLinked="1"/>
        <c:tickLblPos val="nextTo"/>
        <c:crossAx val="5613504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Я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</c:v>
                </c:pt>
                <c:pt idx="1">
                  <c:v>22</c:v>
                </c:pt>
                <c:pt idx="2">
                  <c:v>47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Собеседник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87</c:v>
                </c:pt>
                <c:pt idx="1">
                  <c:v>78</c:v>
                </c:pt>
                <c:pt idx="2">
                  <c:v>53</c:v>
                </c:pt>
              </c:numCache>
            </c:numRef>
          </c:val>
        </c:ser>
        <c:axId val="57686656"/>
        <c:axId val="57737600"/>
      </c:barChart>
      <c:catAx>
        <c:axId val="57686656"/>
        <c:scaling>
          <c:orientation val="minMax"/>
        </c:scaling>
        <c:axPos val="b"/>
        <c:numFmt formatCode="General" sourceLinked="1"/>
        <c:tickLblPos val="nextTo"/>
        <c:crossAx val="57737600"/>
        <c:crosses val="autoZero"/>
        <c:auto val="1"/>
        <c:lblAlgn val="ctr"/>
        <c:lblOffset val="100"/>
      </c:catAx>
      <c:valAx>
        <c:axId val="57737600"/>
        <c:scaling>
          <c:orientation val="minMax"/>
        </c:scaling>
        <c:axPos val="l"/>
        <c:majorGridlines/>
        <c:numFmt formatCode="General" sourceLinked="1"/>
        <c:tickLblPos val="nextTo"/>
        <c:crossAx val="5768665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Грубое отношение, оскорбление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</c:v>
                </c:pt>
                <c:pt idx="1">
                  <c:v>44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Стремление к лидерству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41</c:v>
                </c:pt>
                <c:pt idx="1">
                  <c:v>22</c:v>
                </c:pt>
                <c:pt idx="2">
                  <c:v>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Несправедливый поступок, обман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8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27</c:v>
                </c:pt>
                <c:pt idx="1">
                  <c:v>15</c:v>
                </c:pt>
                <c:pt idx="2">
                  <c:v>29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Несовпадение точек зрение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8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11</c:v>
                </c:pt>
                <c:pt idx="1">
                  <c:v>19</c:v>
                </c:pt>
                <c:pt idx="2">
                  <c:v>39</c:v>
                </c:pt>
              </c:numCache>
            </c:numRef>
          </c:val>
        </c:ser>
        <c:axId val="57781632"/>
        <c:axId val="57884672"/>
      </c:barChart>
      <c:catAx>
        <c:axId val="57781632"/>
        <c:scaling>
          <c:orientation val="minMax"/>
        </c:scaling>
        <c:axPos val="b"/>
        <c:numFmt formatCode="General" sourceLinked="1"/>
        <c:tickLblPos val="nextTo"/>
        <c:crossAx val="57884672"/>
        <c:crosses val="autoZero"/>
        <c:auto val="1"/>
        <c:lblAlgn val="ctr"/>
        <c:lblOffset val="100"/>
      </c:catAx>
      <c:valAx>
        <c:axId val="57884672"/>
        <c:scaling>
          <c:orientation val="minMax"/>
        </c:scaling>
        <c:axPos val="l"/>
        <c:majorGridlines/>
        <c:numFmt formatCode="General" sourceLinked="1"/>
        <c:tickLblPos val="nextTo"/>
        <c:crossAx val="5778163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Довольно долго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14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Нечто среднее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39</c:v>
                </c:pt>
                <c:pt idx="1">
                  <c:v>14</c:v>
                </c:pt>
                <c:pt idx="2">
                  <c:v>42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Быстро заканчиваются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8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61</c:v>
                </c:pt>
                <c:pt idx="1">
                  <c:v>72</c:v>
                </c:pt>
                <c:pt idx="2">
                  <c:v>58</c:v>
                </c:pt>
              </c:numCache>
            </c:numRef>
          </c:val>
        </c:ser>
        <c:axId val="57902208"/>
        <c:axId val="57903744"/>
      </c:barChart>
      <c:catAx>
        <c:axId val="57902208"/>
        <c:scaling>
          <c:orientation val="minMax"/>
        </c:scaling>
        <c:axPos val="b"/>
        <c:numFmt formatCode="General" sourceLinked="1"/>
        <c:tickLblPos val="nextTo"/>
        <c:crossAx val="57903744"/>
        <c:crosses val="autoZero"/>
        <c:auto val="1"/>
        <c:lblAlgn val="ctr"/>
        <c:lblOffset val="100"/>
      </c:catAx>
      <c:valAx>
        <c:axId val="57903744"/>
        <c:scaling>
          <c:orientation val="minMax"/>
        </c:scaling>
        <c:axPos val="l"/>
        <c:majorGridlines/>
        <c:numFmt formatCode="General" sourceLinked="1"/>
        <c:tickLblPos val="nextTo"/>
        <c:crossAx val="5790220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Я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</c:v>
                </c:pt>
                <c:pt idx="1">
                  <c:v>29</c:v>
                </c:pt>
                <c:pt idx="2">
                  <c:v>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Другой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30</c:v>
                </c:pt>
                <c:pt idx="1">
                  <c:v>7</c:v>
                </c:pt>
                <c:pt idx="2">
                  <c:v>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Оба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8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44</c:v>
                </c:pt>
                <c:pt idx="1">
                  <c:v>64</c:v>
                </c:pt>
                <c:pt idx="2">
                  <c:v>68</c:v>
                </c:pt>
              </c:numCache>
            </c:numRef>
          </c:val>
        </c:ser>
        <c:axId val="57929728"/>
        <c:axId val="57931264"/>
      </c:barChart>
      <c:catAx>
        <c:axId val="57929728"/>
        <c:scaling>
          <c:orientation val="minMax"/>
        </c:scaling>
        <c:axPos val="b"/>
        <c:numFmt formatCode="General" sourceLinked="1"/>
        <c:tickLblPos val="nextTo"/>
        <c:crossAx val="57931264"/>
        <c:crosses val="autoZero"/>
        <c:auto val="1"/>
        <c:lblAlgn val="ctr"/>
        <c:lblOffset val="100"/>
      </c:catAx>
      <c:valAx>
        <c:axId val="57931264"/>
        <c:scaling>
          <c:orientation val="minMax"/>
        </c:scaling>
        <c:axPos val="l"/>
        <c:majorGridlines/>
        <c:numFmt formatCode="General" sourceLinked="1"/>
        <c:tickLblPos val="nextTo"/>
        <c:crossAx val="5792972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Перестаю общаться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61</c:v>
                </c:pt>
                <c:pt idx="1">
                  <c:v>40</c:v>
                </c:pt>
                <c:pt idx="2">
                  <c:v>74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Грублю, обзываюсь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</c:v>
                </c:pt>
                <c:pt idx="1">
                  <c:v>27</c:v>
                </c:pt>
                <c:pt idx="2">
                  <c:v>21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Физически доказываю правоту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8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26</c:v>
                </c:pt>
                <c:pt idx="1">
                  <c:v>7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Стараюсь настроить других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8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4</c:v>
                </c:pt>
                <c:pt idx="1">
                  <c:v>26</c:v>
                </c:pt>
                <c:pt idx="2">
                  <c:v>5</c:v>
                </c:pt>
              </c:numCache>
            </c:numRef>
          </c:val>
        </c:ser>
        <c:axId val="58248576"/>
        <c:axId val="58336384"/>
      </c:barChart>
      <c:catAx>
        <c:axId val="58248576"/>
        <c:scaling>
          <c:orientation val="minMax"/>
        </c:scaling>
        <c:axPos val="b"/>
        <c:numFmt formatCode="General" sourceLinked="1"/>
        <c:tickLblPos val="nextTo"/>
        <c:crossAx val="58336384"/>
        <c:crosses val="autoZero"/>
        <c:auto val="1"/>
        <c:lblAlgn val="ctr"/>
        <c:lblOffset val="100"/>
      </c:catAx>
      <c:valAx>
        <c:axId val="58336384"/>
        <c:scaling>
          <c:orientation val="minMax"/>
        </c:scaling>
        <c:axPos val="l"/>
        <c:majorGridlines/>
        <c:numFmt formatCode="General" sourceLinked="1"/>
        <c:tickLblPos val="nextTo"/>
        <c:crossAx val="5824857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Сам иду на примирение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</c:v>
                </c:pt>
                <c:pt idx="1">
                  <c:v>40</c:v>
                </c:pt>
                <c:pt idx="2">
                  <c:v>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Жду,пока собеседник предложит помириться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28</c:v>
                </c:pt>
                <c:pt idx="1">
                  <c:v>21</c:v>
                </c:pt>
                <c:pt idx="2">
                  <c:v>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Забываю про конфликт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8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34</c:v>
                </c:pt>
                <c:pt idx="1">
                  <c:v>39</c:v>
                </c:pt>
                <c:pt idx="2">
                  <c:v>52</c:v>
                </c:pt>
              </c:numCache>
            </c:numRef>
          </c:val>
        </c:ser>
        <c:axId val="58370304"/>
        <c:axId val="58376192"/>
      </c:barChart>
      <c:catAx>
        <c:axId val="58370304"/>
        <c:scaling>
          <c:orientation val="minMax"/>
        </c:scaling>
        <c:axPos val="b"/>
        <c:numFmt formatCode="General" sourceLinked="1"/>
        <c:tickLblPos val="nextTo"/>
        <c:crossAx val="58376192"/>
        <c:crosses val="autoZero"/>
        <c:auto val="1"/>
        <c:lblAlgn val="ctr"/>
        <c:lblOffset val="100"/>
      </c:catAx>
      <c:valAx>
        <c:axId val="58376192"/>
        <c:scaling>
          <c:orientation val="minMax"/>
        </c:scaling>
        <c:axPos val="l"/>
        <c:majorGridlines/>
        <c:numFmt formatCode="General" sourceLinked="1"/>
        <c:tickLblPos val="nextTo"/>
        <c:crossAx val="5837030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943D-12A3-4377-A3CB-1733E97EB9F8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3986-6AF0-482A-B0B3-D6E0D3390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943D-12A3-4377-A3CB-1733E97EB9F8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3986-6AF0-482A-B0B3-D6E0D3390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943D-12A3-4377-A3CB-1733E97EB9F8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3986-6AF0-482A-B0B3-D6E0D3390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943D-12A3-4377-A3CB-1733E97EB9F8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3986-6AF0-482A-B0B3-D6E0D3390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943D-12A3-4377-A3CB-1733E97EB9F8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3986-6AF0-482A-B0B3-D6E0D3390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943D-12A3-4377-A3CB-1733E97EB9F8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3986-6AF0-482A-B0B3-D6E0D3390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943D-12A3-4377-A3CB-1733E97EB9F8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3986-6AF0-482A-B0B3-D6E0D3390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943D-12A3-4377-A3CB-1733E97EB9F8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3986-6AF0-482A-B0B3-D6E0D3390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943D-12A3-4377-A3CB-1733E97EB9F8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3986-6AF0-482A-B0B3-D6E0D3390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943D-12A3-4377-A3CB-1733E97EB9F8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3986-6AF0-482A-B0B3-D6E0D3390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943D-12A3-4377-A3CB-1733E97EB9F8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3986-6AF0-482A-B0B3-D6E0D3390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8943D-12A3-4377-A3CB-1733E97EB9F8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03986-6AF0-482A-B0B3-D6E0D3390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14290"/>
            <a:ext cx="7643866" cy="185738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Межличностные конфликты младших и старших подростков в школьной среде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2571744"/>
            <a:ext cx="5715040" cy="157163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u="sng" dirty="0" smtClean="0">
                <a:solidFill>
                  <a:srgbClr val="7030A0"/>
                </a:solidFill>
              </a:rPr>
              <a:t>Презентацию составили</a:t>
            </a:r>
            <a:r>
              <a:rPr lang="ru-RU" dirty="0" smtClean="0">
                <a:solidFill>
                  <a:srgbClr val="7030A0"/>
                </a:solidFill>
              </a:rPr>
              <a:t>: ученицы 8«В» класса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Полякова Света,</a:t>
            </a:r>
          </a:p>
          <a:p>
            <a:r>
              <a:rPr lang="ru-RU" b="1" dirty="0" err="1" smtClean="0">
                <a:solidFill>
                  <a:srgbClr val="7030A0"/>
                </a:solidFill>
              </a:rPr>
              <a:t>Ельчева</a:t>
            </a:r>
            <a:r>
              <a:rPr lang="ru-RU" b="1" dirty="0" smtClean="0">
                <a:solidFill>
                  <a:srgbClr val="7030A0"/>
                </a:solidFill>
              </a:rPr>
              <a:t> Аня,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Глазкова Арина.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6626" name="Picture 2" descr="http://vkurse.ua/i/2012-10/vliyayut-na-zdorove-v-budushchem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214818"/>
            <a:ext cx="4014816" cy="2509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86742" cy="17145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Исследования конфликтов в школьной среде у подростков 5, 6 и 8 классов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214554"/>
            <a:ext cx="8186766" cy="391160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Для проведения исследования использовалась </a:t>
            </a:r>
            <a:r>
              <a:rPr lang="ru-RU" u="sng" dirty="0" smtClean="0">
                <a:solidFill>
                  <a:srgbClr val="7030A0"/>
                </a:solidFill>
              </a:rPr>
              <a:t>Анкета для подростков «Конфликты в школе»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В исследовании приняли участие: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Учащиеся 5«В» класса - 23 человека;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Учащиеся 6«А» класса - 14 человек;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Учащиеся 8«В» класса - 19 человек;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Всего: </a:t>
            </a:r>
            <a:r>
              <a:rPr lang="ru-RU" u="sng" dirty="0" smtClean="0">
                <a:solidFill>
                  <a:srgbClr val="7030A0"/>
                </a:solidFill>
              </a:rPr>
              <a:t>56 человек.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7410" name="Picture 2" descr="http://santem.kharkov.ua/images/optic/loupe-screening-plastic-1-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544759"/>
            <a:ext cx="2428924" cy="1516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Часто ли у тебя возникают конфликты в школе?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С кем ты чаще всего ссоришься в школе?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Кто является инициатором данных конфликтов?</a:t>
            </a:r>
            <a:r>
              <a:rPr lang="ru-RU" dirty="0" smtClean="0">
                <a:latin typeface="Verdana" pitchFamily="34" charset="0"/>
              </a:rPr>
              <a:t/>
            </a:r>
            <a:br>
              <a:rPr lang="ru-RU" dirty="0" smtClean="0">
                <a:latin typeface="Verdana" pitchFamily="34" charset="0"/>
              </a:rPr>
            </a:br>
            <a:endParaRPr lang="ru-RU" dirty="0">
              <a:latin typeface="Verdana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Что является причиной данных конфликтов?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Долго ли длятся твои школьные конфликты?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372476" cy="12858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Кто чаще идёт на примирение в конфликтах?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Каково твоё поведение в конфликте?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Как ты решаешь свои конфликты?</a:t>
            </a:r>
            <a:r>
              <a:rPr lang="ru-RU" dirty="0" smtClean="0">
                <a:latin typeface="Verdana" pitchFamily="34" charset="0"/>
              </a:rPr>
              <a:t/>
            </a:r>
            <a:br>
              <a:rPr lang="ru-RU" dirty="0" smtClean="0">
                <a:latin typeface="Verdana" pitchFamily="34" charset="0"/>
              </a:rPr>
            </a:br>
            <a:endParaRPr lang="ru-RU" dirty="0">
              <a:latin typeface="Verdana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6715172" cy="108266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Выводы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901014" cy="275749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Исследование показало – </a:t>
            </a:r>
            <a:r>
              <a:rPr lang="ru-RU" u="sng" dirty="0" smtClean="0">
                <a:solidFill>
                  <a:srgbClr val="7030A0"/>
                </a:solidFill>
              </a:rPr>
              <a:t>более конфликтные</a:t>
            </a:r>
            <a:r>
              <a:rPr lang="ru-RU" dirty="0" smtClean="0">
                <a:solidFill>
                  <a:srgbClr val="7030A0"/>
                </a:solidFill>
              </a:rPr>
              <a:t> учащиеся </a:t>
            </a:r>
            <a:r>
              <a:rPr lang="ru-RU" b="1" dirty="0" smtClean="0">
                <a:solidFill>
                  <a:srgbClr val="7030A0"/>
                </a:solidFill>
              </a:rPr>
              <a:t>5-го класса</a:t>
            </a:r>
            <a:r>
              <a:rPr lang="ru-RU" dirty="0" smtClean="0">
                <a:solidFill>
                  <a:srgbClr val="7030A0"/>
                </a:solidFill>
              </a:rPr>
              <a:t>.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Это связано с тем, что эти учащиеся являются младшими подростками, у которых более эмоционально протекают конфликты. Также они находятся в периоде адаптации к среднему звену.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42844" y="178592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http://www.parus-nad.ru/wp-content/2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286256"/>
            <a:ext cx="3357585" cy="235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429552" cy="101122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Актуальность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1"/>
            <a:ext cx="8643998" cy="311468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   Конфликты играют важнейшую роль в жизни человека, развитии личности, семьи, </a:t>
            </a:r>
          </a:p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    жизнедеятельности, школы, и любой другой организации, государства, общества и человечества в целом. 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25602" name="Picture 2" descr="http://www.cdkonkovo.mosuzedu.ru/IMG/stat/0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143380"/>
            <a:ext cx="2571750" cy="2524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3"/>
            <a:ext cx="8258204" cy="271464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u="sng" dirty="0" smtClean="0">
                <a:solidFill>
                  <a:srgbClr val="7030A0"/>
                </a:solidFill>
              </a:rPr>
              <a:t>Менее конфликтными </a:t>
            </a:r>
            <a:r>
              <a:rPr lang="ru-RU" dirty="0" smtClean="0">
                <a:solidFill>
                  <a:srgbClr val="7030A0"/>
                </a:solidFill>
              </a:rPr>
              <a:t>оказались учащиеся </a:t>
            </a:r>
            <a:r>
              <a:rPr lang="ru-RU" b="1" dirty="0" smtClean="0">
                <a:solidFill>
                  <a:srgbClr val="7030A0"/>
                </a:solidFill>
              </a:rPr>
              <a:t>8-го класса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Эти дети находятся в старшем подростковом возрасте, характерные черты которого узнавание себя, борьба мотивов, становления </a:t>
            </a:r>
            <a:r>
              <a:rPr lang="ru-RU" dirty="0" err="1" smtClean="0">
                <a:solidFill>
                  <a:srgbClr val="7030A0"/>
                </a:solidFill>
              </a:rPr>
              <a:t>Я-концепции</a:t>
            </a:r>
            <a:r>
              <a:rPr lang="ru-RU" dirty="0" smtClean="0">
                <a:solidFill>
                  <a:srgbClr val="7030A0"/>
                </a:solidFill>
              </a:rPr>
              <a:t>. </a:t>
            </a:r>
          </a:p>
          <a:p>
            <a:r>
              <a:rPr lang="ru-RU" dirty="0" err="1" smtClean="0">
                <a:solidFill>
                  <a:srgbClr val="7030A0"/>
                </a:solidFill>
              </a:rPr>
              <a:t>Внутриличностные</a:t>
            </a:r>
            <a:r>
              <a:rPr lang="ru-RU" dirty="0" smtClean="0">
                <a:solidFill>
                  <a:srgbClr val="7030A0"/>
                </a:solidFill>
              </a:rPr>
              <a:t> конфликты преобладают над межличностными.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170" name="Picture 2" descr="http://www.medweb.ru/upload/news/12-11-12/shutterstock_733111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571876"/>
            <a:ext cx="4498131" cy="3000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7929618" cy="278608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6 класс </a:t>
            </a:r>
            <a:r>
              <a:rPr lang="ru-RU" dirty="0" smtClean="0">
                <a:solidFill>
                  <a:srgbClr val="7030A0"/>
                </a:solidFill>
              </a:rPr>
              <a:t>по протеканию конфликтов больше похожи на 5, но в некоторых случаях 8 класс к ним ближе.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Это связано с переходом их из младшего подросткового периода в старший, отсутствие стрессовых ситуаций, связанных с адаптацией</a:t>
            </a:r>
          </a:p>
          <a:p>
            <a:pPr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146" name="Picture 2" descr="http://www.mir4you.ru/files/images/fight_scho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500438"/>
            <a:ext cx="4500594" cy="2989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715304" cy="101122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Заключение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5"/>
            <a:ext cx="9001156" cy="36433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подростковый возраст является наиболее напряженным с точки зрения возникновения межличностных конфликтов. Повышенная конфликтность подростков во многом определяется особенностями и значением подросткового возраста в развитии личности. </a:t>
            </a:r>
          </a:p>
          <a:p>
            <a:endParaRPr lang="ru-RU" dirty="0"/>
          </a:p>
        </p:txBody>
      </p:sp>
      <p:pic>
        <p:nvPicPr>
          <p:cNvPr id="4" name="Picture 2" descr="http://telegrafist.org/wp-content/uploads/2013/01/%D0%B0%D0%BC%D0%B5%D1%80%D0%B8%D0%BA%D0%B0%D0%BD%D1%81%D0%BA%D0%B8%D0%B9-%D0%BF%D0%BE%D0%B4%D1%80%D0%BE%D1%81%D1%82%D0%BE%D0%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395623"/>
            <a:ext cx="3429024" cy="2462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785786" y="0"/>
            <a:ext cx="7901014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715436" cy="642942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В связи с этим и учитывая, что в подростковом возрасте многие временные состояния закрепляются и становятся устойчивыми свойствами личности, педагогам, родителям, психологам при организации и осуществлении воспитательного процесса </a:t>
            </a:r>
            <a:r>
              <a:rPr lang="ru-RU" dirty="0" smtClean="0">
                <a:solidFill>
                  <a:srgbClr val="7030A0"/>
                </a:solidFill>
              </a:rPr>
              <a:t>важно </a:t>
            </a:r>
            <a:r>
              <a:rPr lang="ru-RU" u="sng" dirty="0" smtClean="0">
                <a:solidFill>
                  <a:srgbClr val="7030A0"/>
                </a:solidFill>
              </a:rPr>
              <a:t>не </a:t>
            </a:r>
            <a:r>
              <a:rPr lang="ru-RU" u="sng" dirty="0" smtClean="0">
                <a:solidFill>
                  <a:srgbClr val="7030A0"/>
                </a:solidFill>
              </a:rPr>
              <a:t>подавлять конфликты </a:t>
            </a:r>
            <a:r>
              <a:rPr lang="ru-RU" dirty="0" smtClean="0">
                <a:solidFill>
                  <a:srgbClr val="7030A0"/>
                </a:solidFill>
              </a:rPr>
              <a:t>между подростками, а </a:t>
            </a:r>
            <a:r>
              <a:rPr lang="ru-RU" u="sng" dirty="0" smtClean="0">
                <a:solidFill>
                  <a:srgbClr val="7030A0"/>
                </a:solidFill>
              </a:rPr>
              <a:t>развивать у них коммуникативные качества, объективную самооценку и здоровую критичность к окружающим, формировать навыки конструктивного взаимодействия. </a:t>
            </a:r>
            <a:r>
              <a:rPr lang="ru-RU" dirty="0" smtClean="0">
                <a:solidFill>
                  <a:srgbClr val="7030A0"/>
                </a:solidFill>
              </a:rPr>
              <a:t>Все это поможет преодолеть </a:t>
            </a:r>
            <a:r>
              <a:rPr lang="ru-RU" smtClean="0">
                <a:solidFill>
                  <a:srgbClr val="7030A0"/>
                </a:solidFill>
              </a:rPr>
              <a:t>высокую </a:t>
            </a:r>
            <a:r>
              <a:rPr lang="ru-RU" smtClean="0">
                <a:solidFill>
                  <a:srgbClr val="7030A0"/>
                </a:solidFill>
              </a:rPr>
              <a:t>конфликтность, </a:t>
            </a:r>
            <a:r>
              <a:rPr lang="ru-RU" dirty="0" smtClean="0">
                <a:solidFill>
                  <a:srgbClr val="7030A0"/>
                </a:solidFill>
              </a:rPr>
              <a:t>свойственную подросткам, сделать отношения в подростковых группах более гармоничными, а их воспитательный и развивающий потенциал более высоким.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5"/>
            <a:ext cx="8229600" cy="414340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Таким образом, считаем, что гипотеза данной проектной работы подтверждена, задачи выполнены, цель достигнута.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Результаты исследования могут представлять интерес для специалистов, работающих в МОУ </a:t>
            </a:r>
            <a:r>
              <a:rPr lang="ru-RU" dirty="0" err="1" smtClean="0">
                <a:solidFill>
                  <a:srgbClr val="7030A0"/>
                </a:solidFill>
              </a:rPr>
              <a:t>Глебовская</a:t>
            </a:r>
            <a:r>
              <a:rPr lang="ru-RU" dirty="0" smtClean="0">
                <a:solidFill>
                  <a:srgbClr val="7030A0"/>
                </a:solidFill>
              </a:rPr>
              <a:t> СОШ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http://context.crimea.ua/static/media/publications/24143/meropriyatiya_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4000504"/>
            <a:ext cx="3970431" cy="2638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358114" cy="115409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Список литература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dirty="0" err="1" smtClean="0">
                <a:solidFill>
                  <a:srgbClr val="7030A0"/>
                </a:solidFill>
              </a:rPr>
              <a:t>Анцупов</a:t>
            </a:r>
            <a:r>
              <a:rPr lang="ru-RU" dirty="0" smtClean="0">
                <a:solidFill>
                  <a:srgbClr val="7030A0"/>
                </a:solidFill>
              </a:rPr>
              <a:t> А.Я., Шипилов А.И. </a:t>
            </a:r>
            <a:r>
              <a:rPr lang="ru-RU" dirty="0" err="1" smtClean="0">
                <a:solidFill>
                  <a:srgbClr val="7030A0"/>
                </a:solidFill>
              </a:rPr>
              <a:t>Конфликтология</a:t>
            </a:r>
            <a:r>
              <a:rPr lang="ru-RU" dirty="0" smtClean="0">
                <a:solidFill>
                  <a:srgbClr val="7030A0"/>
                </a:solidFill>
              </a:rPr>
              <a:t>. – СПб .: Питер, 2008. – 490 с.</a:t>
            </a:r>
          </a:p>
          <a:p>
            <a:r>
              <a:rPr lang="ru-RU" dirty="0" err="1" smtClean="0">
                <a:solidFill>
                  <a:srgbClr val="7030A0"/>
                </a:solidFill>
              </a:rPr>
              <a:t>Байярд</a:t>
            </a:r>
            <a:r>
              <a:rPr lang="ru-RU" dirty="0" smtClean="0">
                <a:solidFill>
                  <a:srgbClr val="7030A0"/>
                </a:solidFill>
              </a:rPr>
              <a:t> Р.Т. Ваш беспокойный подросток/ Пер. с англ. А.Б.Орлова. - М. : Академический проект, 2008.-207с.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Бородин И.И. К вопросу о типологии (классификации) социальных конфликтов // Социальный конфликт. - 2000. - N 3(27). - С.38-41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Гришина Н.В. Психология межличностного конфликта: </a:t>
            </a:r>
            <a:r>
              <a:rPr lang="ru-RU" dirty="0" err="1" smtClean="0">
                <a:solidFill>
                  <a:srgbClr val="7030A0"/>
                </a:solidFill>
              </a:rPr>
              <a:t>Дис</a:t>
            </a:r>
            <a:r>
              <a:rPr lang="ru-RU" dirty="0" smtClean="0">
                <a:solidFill>
                  <a:srgbClr val="7030A0"/>
                </a:solidFill>
              </a:rPr>
              <a:t>. д-ра психол. наук. – СПб, 1995. – 361 с.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Мухина, В.С. Возрастная психология. – М. : </a:t>
            </a:r>
            <a:r>
              <a:rPr lang="ru-RU" dirty="0" err="1" smtClean="0">
                <a:solidFill>
                  <a:srgbClr val="7030A0"/>
                </a:solidFill>
              </a:rPr>
              <a:t>Изд-кий</a:t>
            </a:r>
            <a:r>
              <a:rPr lang="ru-RU" dirty="0" smtClean="0">
                <a:solidFill>
                  <a:srgbClr val="7030A0"/>
                </a:solidFill>
              </a:rPr>
              <a:t> центр Академия, 2003. – 456 с.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Ярцев Д.В. Особенности социализации современного подростка // Вопросы психологии - 1999.- № 6. - С. 54-58.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http://www.it-n.ru/communities.aspx?cat_no=1941&amp;lib_no=103534&amp;tmpl=lib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http://static.diary.ru/userdir/6/8/0/3/680345/703306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22" y="1"/>
            <a:ext cx="2071678" cy="207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static.diary.ru/userdir/1/3/5/1/1351608/769644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358114" cy="108266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Цель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043890" cy="1828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   Исследование особенностей межличностных конфликтов младших и старших подростков.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marketingResearch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3286124"/>
            <a:ext cx="3357586" cy="3315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6572296" cy="86834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Задачи: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Анализ и обобщение литературы по проблеме исследования;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Определить психологические особенности младших и старших подростков;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Рассмотреть особенности межличностных конфликтов подростков в школьной среде;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Выявить особенности протекания межличностных конфликтов среди младших и старших подростков.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3554" name="Picture 2" descr="http://4.bp.blogspot.com/-DF83SwlNtHk/TXKvrPwrpmI/AAAAAAAABFM/CO_sL8UG0B0/s400/aufgabenliste_ad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1"/>
            <a:ext cx="1928794" cy="2567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358114" cy="108266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Гипотеза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58204" cy="254318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Протекание межличностных конфликтов младших подростков отличается от того, как это происходит у подростков старшего возраста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7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3571876"/>
            <a:ext cx="5000660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6357982" cy="101122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Конфликт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1571612"/>
            <a:ext cx="714380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- способ разрешения коренных противоречий, неразрешимых другим (логическим) путем.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11" name="Содержимое 10" descr="злость2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28" y="2571744"/>
            <a:ext cx="2714644" cy="40719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6715172" cy="939784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Типы конфликтов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3543296" cy="67944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000" b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Внутриличностный</a:t>
            </a:r>
            <a:r>
              <a:rPr lang="ru-RU" sz="2000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конфликт 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2174875"/>
            <a:ext cx="3500462" cy="254000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это состояние, в котором у человека есть противоречивые и взаимоисключающие мотивы, ценности и цели, с которыми он в данный момент не может справиться, не может выработать приоритеты поведения.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57752" y="1535113"/>
            <a:ext cx="3829048" cy="60800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000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Межличностный конфликт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57752" y="2174875"/>
            <a:ext cx="4071966" cy="232569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трудноразрешимое противоречие, возникающее между людьми и вызванное несовместимостью их взглядов, интересов, целей,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      потребностей.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Рисунок 9" descr="внутрили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714908"/>
            <a:ext cx="1928826" cy="1928826"/>
          </a:xfrm>
          <a:prstGeom prst="rect">
            <a:avLst/>
          </a:prstGeom>
        </p:spPr>
      </p:pic>
      <p:pic>
        <p:nvPicPr>
          <p:cNvPr id="20482" name="Picture 2" descr="http://www.hahol.net/uploads/posts/2012-04/1334381579541det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495187"/>
            <a:ext cx="3000396" cy="2362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572428" cy="65403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Подростковый возраст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857496"/>
            <a:ext cx="7643866" cy="378621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rgbClr val="7030A0"/>
                </a:solidFill>
              </a:rPr>
              <a:t>Самый долгий переходный период, который характеризуется рядом физических изменений. В это время происходит интенсивное развитие личности, ее второе рождение. Вот его проявления: 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Чувствительность к оценке посторонних своей внешности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Крайняя самонадеянность и безаппеляционные суждения в отношении окружающих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Внимательность порой уживается с поразительной черствостью,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болезненная застенчивость с развязностью,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желание быть признанным и оцененным другими - с показной независимостью,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борьба с авторитетами, общепринятыми правилами и распространенными идеалами - с обожествлением случайных кумиров.</a:t>
            </a:r>
          </a:p>
          <a:p>
            <a:endParaRPr lang="ru-RU" dirty="0"/>
          </a:p>
        </p:txBody>
      </p:sp>
      <p:pic>
        <p:nvPicPr>
          <p:cNvPr id="19458" name="Picture 2" descr="http://www.perunica.ru/uploads/posts/2012-06/1339483169_7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000108"/>
            <a:ext cx="2714644" cy="1809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286676" cy="108266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Подростковый возраст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428736"/>
            <a:ext cx="4138642" cy="4697427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 Младший подросток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    (учащихся </a:t>
            </a:r>
            <a:r>
              <a:rPr lang="ru-RU" b="1" dirty="0" smtClean="0">
                <a:solidFill>
                  <a:srgbClr val="7030A0"/>
                </a:solidFill>
              </a:rPr>
              <a:t>5-7-х </a:t>
            </a:r>
            <a:r>
              <a:rPr lang="ru-RU" b="1" i="1" dirty="0" smtClean="0">
                <a:solidFill>
                  <a:srgbClr val="7030A0"/>
                </a:solidFill>
              </a:rPr>
              <a:t>классов)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     склонны к спорам и возражениям, слепое следование авторитету взрослого сводится зачастую к нулю, родители недоумевают и считают, что их ребенок подвергается чужому влиянию и в семьях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     появляется свое мнение, которое он демонстрирует как можно чаще, заявляя о себе.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428736"/>
            <a:ext cx="4357718" cy="4697427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   Старший подросток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     (учащихся 8-9-х классов)</a:t>
            </a:r>
            <a:endParaRPr lang="ru-RU" dirty="0" smtClean="0"/>
          </a:p>
          <a:p>
            <a:pPr lvl="0">
              <a:buNone/>
            </a:pPr>
            <a:r>
              <a:rPr lang="ru-RU" dirty="0" smtClean="0">
                <a:solidFill>
                  <a:srgbClr val="7030A0"/>
                </a:solidFill>
              </a:rPr>
              <a:t>      потребность в самопознании, </a:t>
            </a:r>
          </a:p>
          <a:p>
            <a:pPr lvl="0">
              <a:buNone/>
            </a:pPr>
            <a:r>
              <a:rPr lang="ru-RU" dirty="0" smtClean="0">
                <a:solidFill>
                  <a:srgbClr val="7030A0"/>
                </a:solidFill>
              </a:rPr>
              <a:t>      в самооценке, </a:t>
            </a:r>
          </a:p>
          <a:p>
            <a:pPr lvl="0">
              <a:buNone/>
            </a:pPr>
            <a:r>
              <a:rPr lang="ru-RU" dirty="0" smtClean="0">
                <a:solidFill>
                  <a:srgbClr val="7030A0"/>
                </a:solidFill>
              </a:rPr>
              <a:t>      в самоопределении, </a:t>
            </a:r>
          </a:p>
          <a:p>
            <a:pPr lvl="0">
              <a:buNone/>
            </a:pPr>
            <a:r>
              <a:rPr lang="ru-RU" dirty="0" smtClean="0">
                <a:solidFill>
                  <a:srgbClr val="7030A0"/>
                </a:solidFill>
              </a:rPr>
              <a:t>      в самовоспитании,</a:t>
            </a:r>
          </a:p>
          <a:p>
            <a:pPr lvl="0">
              <a:buNone/>
            </a:pPr>
            <a:r>
              <a:rPr lang="ru-RU" dirty="0" smtClean="0">
                <a:solidFill>
                  <a:srgbClr val="7030A0"/>
                </a:solidFill>
              </a:rPr>
              <a:t>      в психологической и эмоциональной независимости, </a:t>
            </a:r>
          </a:p>
          <a:p>
            <a:pPr lvl="0">
              <a:buNone/>
            </a:pPr>
            <a:r>
              <a:rPr lang="ru-RU" dirty="0" smtClean="0">
                <a:solidFill>
                  <a:srgbClr val="7030A0"/>
                </a:solidFill>
              </a:rPr>
              <a:t>     в достижении определенного социального статуса и др.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8434" name="Picture 2" descr="http://lercha.eto-ya.com/files/2012/02/krassya-kak-mozhno-esstestvenne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4929198"/>
            <a:ext cx="1714512" cy="1843101"/>
          </a:xfrm>
          <a:prstGeom prst="rect">
            <a:avLst/>
          </a:prstGeom>
          <a:noFill/>
        </p:spPr>
      </p:pic>
      <p:pic>
        <p:nvPicPr>
          <p:cNvPr id="18436" name="Picture 4" descr="http://5psy.ru/images/stories/mediateka/pyatiklassni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5000636"/>
            <a:ext cx="1500198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834</Words>
  <Application>Microsoft Office PowerPoint</Application>
  <PresentationFormat>Экран (4:3)</PresentationFormat>
  <Paragraphs>82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Межличностные конфликты младших и старших подростков в школьной среде.</vt:lpstr>
      <vt:lpstr>Актуальность</vt:lpstr>
      <vt:lpstr>Цель</vt:lpstr>
      <vt:lpstr> Задачи: </vt:lpstr>
      <vt:lpstr>Гипотеза</vt:lpstr>
      <vt:lpstr>Конфликт</vt:lpstr>
      <vt:lpstr>Типы конфликтов</vt:lpstr>
      <vt:lpstr>Подростковый возраст</vt:lpstr>
      <vt:lpstr>Подростковый возраст</vt:lpstr>
      <vt:lpstr>Исследования конфликтов в школьной среде у подростков 5, 6 и 8 классов</vt:lpstr>
      <vt:lpstr>Часто ли у тебя возникают конфликты в школе? </vt:lpstr>
      <vt:lpstr>С кем ты чаще всего ссоришься в школе? </vt:lpstr>
      <vt:lpstr>Кто является инициатором данных конфликтов? </vt:lpstr>
      <vt:lpstr>Что является причиной данных конфликтов? </vt:lpstr>
      <vt:lpstr>Долго ли длятся твои школьные конфликты? </vt:lpstr>
      <vt:lpstr>Кто чаще идёт на примирение в конфликтах? </vt:lpstr>
      <vt:lpstr>Каково твоё поведение в конфликте? </vt:lpstr>
      <vt:lpstr>Как ты решаешь свои конфликты? </vt:lpstr>
      <vt:lpstr>Выводы</vt:lpstr>
      <vt:lpstr>Слайд 20</vt:lpstr>
      <vt:lpstr>Слайд 21</vt:lpstr>
      <vt:lpstr>Заключение</vt:lpstr>
      <vt:lpstr>Слайд 23</vt:lpstr>
      <vt:lpstr>Слайд 24</vt:lpstr>
      <vt:lpstr>Список литература</vt:lpstr>
      <vt:lpstr>Слайд 26</vt:lpstr>
    </vt:vector>
  </TitlesOfParts>
  <Company>Глебовская 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 конфликты подростков и их профилактика.</dc:title>
  <dc:creator>Психолог</dc:creator>
  <cp:lastModifiedBy>Психолог</cp:lastModifiedBy>
  <cp:revision>62</cp:revision>
  <dcterms:created xsi:type="dcterms:W3CDTF">2014-05-12T06:41:15Z</dcterms:created>
  <dcterms:modified xsi:type="dcterms:W3CDTF">2014-05-21T08:17:37Z</dcterms:modified>
</cp:coreProperties>
</file>