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6" r:id="rId9"/>
    <p:sldId id="287" r:id="rId10"/>
    <p:sldId id="268" r:id="rId11"/>
    <p:sldId id="270" r:id="rId12"/>
    <p:sldId id="271" r:id="rId13"/>
    <p:sldId id="272" r:id="rId14"/>
    <p:sldId id="274" r:id="rId15"/>
    <p:sldId id="275" r:id="rId16"/>
    <p:sldId id="291" r:id="rId17"/>
    <p:sldId id="269" r:id="rId18"/>
    <p:sldId id="263" r:id="rId19"/>
    <p:sldId id="290" r:id="rId20"/>
    <p:sldId id="264" r:id="rId21"/>
    <p:sldId id="299" r:id="rId22"/>
    <p:sldId id="30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Есть ли у вас образ идеальной девушки?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40</c:v>
                </c:pt>
                <c:pt idx="2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</c:v>
                </c:pt>
                <c:pt idx="1">
                  <c:v>70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437936"/>
        <c:axId val="202437544"/>
      </c:barChart>
      <c:catAx>
        <c:axId val="20243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437544"/>
        <c:crosses val="autoZero"/>
        <c:auto val="1"/>
        <c:lblAlgn val="ctr"/>
        <c:lblOffset val="100"/>
        <c:noMultiLvlLbl val="0"/>
      </c:catAx>
      <c:valAx>
        <c:axId val="20243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43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8120443277924"/>
          <c:y val="2.1135512367531435E-2"/>
          <c:w val="0.862089165937591"/>
          <c:h val="0.64568929663085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внешняя привлекательность</c:v>
                </c:pt>
                <c:pt idx="1">
                  <c:v>внимательность</c:v>
                </c:pt>
                <c:pt idx="2">
                  <c:v>хозяйственность в доме</c:v>
                </c:pt>
                <c:pt idx="3">
                  <c:v>умнение много зарабатывать</c:v>
                </c:pt>
                <c:pt idx="4">
                  <c:v>чувство юмора</c:v>
                </c:pt>
                <c:pt idx="5">
                  <c:v>высокий уровень интеллекта </c:v>
                </c:pt>
                <c:pt idx="6">
                  <c:v>решительность</c:v>
                </c:pt>
                <c:pt idx="7">
                  <c:v>любовь у клюдям</c:v>
                </c:pt>
                <c:pt idx="8">
                  <c:v>целомудренность и смирение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25</c:v>
                </c:pt>
                <c:pt idx="1">
                  <c:v>7</c:v>
                </c:pt>
                <c:pt idx="2">
                  <c:v>25</c:v>
                </c:pt>
                <c:pt idx="4">
                  <c:v>5</c:v>
                </c:pt>
                <c:pt idx="5">
                  <c:v>20</c:v>
                </c:pt>
                <c:pt idx="6">
                  <c:v>0</c:v>
                </c:pt>
                <c:pt idx="7">
                  <c:v>20</c:v>
                </c:pt>
                <c:pt idx="8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внешняя привлекательность</c:v>
                </c:pt>
                <c:pt idx="1">
                  <c:v>внимательность</c:v>
                </c:pt>
                <c:pt idx="2">
                  <c:v>хозяйственность в доме</c:v>
                </c:pt>
                <c:pt idx="3">
                  <c:v>умнение много зарабатывать</c:v>
                </c:pt>
                <c:pt idx="4">
                  <c:v>чувство юмора</c:v>
                </c:pt>
                <c:pt idx="5">
                  <c:v>высокий уровень интеллекта </c:v>
                </c:pt>
                <c:pt idx="6">
                  <c:v>решительность</c:v>
                </c:pt>
                <c:pt idx="7">
                  <c:v>любовь у клюдям</c:v>
                </c:pt>
                <c:pt idx="8">
                  <c:v>целомудренность и смирение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7</c:v>
                </c:pt>
                <c:pt idx="3">
                  <c:v>0</c:v>
                </c:pt>
                <c:pt idx="4">
                  <c:v>5</c:v>
                </c:pt>
                <c:pt idx="5">
                  <c:v>60</c:v>
                </c:pt>
                <c:pt idx="6">
                  <c:v>0</c:v>
                </c:pt>
                <c:pt idx="7">
                  <c:v>0</c:v>
                </c:pt>
                <c:pt idx="8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439504"/>
        <c:axId val="236929312"/>
      </c:barChart>
      <c:catAx>
        <c:axId val="20243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929312"/>
        <c:crosses val="autoZero"/>
        <c:auto val="1"/>
        <c:lblAlgn val="ctr"/>
        <c:lblOffset val="100"/>
        <c:noMultiLvlLbl val="0"/>
      </c:catAx>
      <c:valAx>
        <c:axId val="23692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43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90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</c:v>
                </c:pt>
                <c:pt idx="1">
                  <c:v>70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930096"/>
        <c:axId val="236929704"/>
      </c:barChart>
      <c:catAx>
        <c:axId val="23693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929704"/>
        <c:crosses val="autoZero"/>
        <c:auto val="1"/>
        <c:lblAlgn val="ctr"/>
        <c:lblOffset val="100"/>
        <c:noMultiLvlLbl val="0"/>
      </c:catAx>
      <c:valAx>
        <c:axId val="23692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93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8120443277924"/>
          <c:y val="2.1135512367531441E-2"/>
          <c:w val="0.862089165937591"/>
          <c:h val="0.56558096174976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Юноши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внешняя привлекательность</c:v>
                </c:pt>
                <c:pt idx="1">
                  <c:v>внимательность</c:v>
                </c:pt>
                <c:pt idx="2">
                  <c:v>хозяйственность в доме</c:v>
                </c:pt>
                <c:pt idx="3">
                  <c:v>умнение много зарабатывать</c:v>
                </c:pt>
                <c:pt idx="4">
                  <c:v>чувство юмора</c:v>
                </c:pt>
                <c:pt idx="5">
                  <c:v>высокий уровень интеллекта </c:v>
                </c:pt>
                <c:pt idx="6">
                  <c:v>решительность</c:v>
                </c:pt>
                <c:pt idx="7">
                  <c:v>любовь у клюдям</c:v>
                </c:pt>
                <c:pt idx="8">
                  <c:v>целомудренность и смирение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20</c:v>
                </c:pt>
                <c:pt idx="6">
                  <c:v>70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Девушки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внешняя привлекательность</c:v>
                </c:pt>
                <c:pt idx="1">
                  <c:v>внимательность</c:v>
                </c:pt>
                <c:pt idx="2">
                  <c:v>хозяйственность в доме</c:v>
                </c:pt>
                <c:pt idx="3">
                  <c:v>умнение много зарабатывать</c:v>
                </c:pt>
                <c:pt idx="4">
                  <c:v>чувство юмора</c:v>
                </c:pt>
                <c:pt idx="5">
                  <c:v>высокий уровень интеллекта </c:v>
                </c:pt>
                <c:pt idx="6">
                  <c:v>решительность</c:v>
                </c:pt>
                <c:pt idx="7">
                  <c:v>любовь у клюдям</c:v>
                </c:pt>
                <c:pt idx="8">
                  <c:v>целомудренность и смирение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0</c:v>
                </c:pt>
                <c:pt idx="1">
                  <c:v>30</c:v>
                </c:pt>
                <c:pt idx="2">
                  <c:v>0</c:v>
                </c:pt>
                <c:pt idx="3">
                  <c:v>0</c:v>
                </c:pt>
                <c:pt idx="4">
                  <c:v>20</c:v>
                </c:pt>
                <c:pt idx="5">
                  <c:v>0</c:v>
                </c:pt>
                <c:pt idx="6">
                  <c:v>25</c:v>
                </c:pt>
                <c:pt idx="7">
                  <c:v>10</c:v>
                </c:pt>
                <c:pt idx="8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930880"/>
        <c:axId val="236930488"/>
      </c:barChart>
      <c:catAx>
        <c:axId val="23693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930488"/>
        <c:crosses val="autoZero"/>
        <c:auto val="1"/>
        <c:lblAlgn val="ctr"/>
        <c:lblOffset val="100"/>
        <c:noMultiLvlLbl val="0"/>
      </c:catAx>
      <c:valAx>
        <c:axId val="23693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93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B675F-43B3-45AF-81E5-B05D8C3A6CDA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CC91B-E145-4E9D-8908-8D2F6DDC72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3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8101042" cy="235745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Идеальный образ современной девушки и современного юноши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глазами подростков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0" name="Picture 2" descr="https://pp.userapi.com/c638230/v638230106/270d0/J7Nh-8-l-D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58"/>
            <a:ext cx="5214942" cy="3857676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436096" y="3501008"/>
            <a:ext cx="3456384" cy="2609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Презентацию составила: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ченица 10а класса</a:t>
            </a:r>
          </a:p>
          <a:p>
            <a:pPr algn="ctr"/>
            <a:r>
              <a:rPr lang="ru-RU" sz="2000" b="1" u="sng" dirty="0" err="1" smtClean="0"/>
              <a:t>Кошеварова</a:t>
            </a:r>
            <a:r>
              <a:rPr lang="ru-RU" sz="2000" b="1" u="sng" dirty="0" smtClean="0"/>
              <a:t> Марина</a:t>
            </a:r>
          </a:p>
          <a:p>
            <a:pPr algn="ctr"/>
            <a:endParaRPr lang="ru-RU" sz="2000" b="1" u="sng" dirty="0" smtClean="0"/>
          </a:p>
          <a:p>
            <a:pPr algn="ctr"/>
            <a:r>
              <a:rPr lang="ru-RU" dirty="0"/>
              <a:t>н</a:t>
            </a:r>
            <a:r>
              <a:rPr lang="ru-RU" dirty="0" smtClean="0"/>
              <a:t>аучный руководитель: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едагог-психолог</a:t>
            </a:r>
          </a:p>
          <a:p>
            <a:pPr algn="ctr"/>
            <a:r>
              <a:rPr lang="ru-RU" dirty="0" smtClean="0"/>
              <a:t>Кобзева Ирина Николаевна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Исследование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Учащиеся 10-х классов</a:t>
            </a:r>
          </a:p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 количестве 40 человек (16 мальчиков и 24 девочки)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36912"/>
            <a:ext cx="6431837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Анкета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4000" dirty="0"/>
              <a:t>1. Ваш пол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 smtClean="0"/>
              <a:t>1)мужской </a:t>
            </a:r>
            <a:r>
              <a:rPr lang="ru-RU" sz="4000" dirty="0"/>
              <a:t>2) женский </a:t>
            </a:r>
            <a:endParaRPr lang="ru-RU" sz="4000" dirty="0" smtClean="0"/>
          </a:p>
          <a:p>
            <a:pPr marL="0" indent="0">
              <a:buNone/>
            </a:pPr>
            <a:endParaRPr lang="ru-RU" sz="4000" dirty="0"/>
          </a:p>
          <a:p>
            <a:r>
              <a:rPr lang="ru-RU" sz="4000" dirty="0"/>
              <a:t>2. У вас есть идеальный образ </a:t>
            </a:r>
            <a:r>
              <a:rPr lang="ru-RU" sz="4000" dirty="0" smtClean="0"/>
              <a:t>девушки (юноши)?</a:t>
            </a:r>
          </a:p>
          <a:p>
            <a:pPr marL="0" indent="0">
              <a:buNone/>
            </a:pPr>
            <a:r>
              <a:rPr lang="ru-RU" sz="4000" dirty="0" smtClean="0"/>
              <a:t> </a:t>
            </a:r>
            <a:r>
              <a:rPr lang="ru-RU" sz="4000" dirty="0"/>
              <a:t>1) да 2) нет 3) затрудняюсь ответить </a:t>
            </a:r>
            <a:endParaRPr lang="ru-RU" sz="4000" dirty="0" smtClean="0"/>
          </a:p>
          <a:p>
            <a:pPr marL="0" indent="0">
              <a:buNone/>
            </a:pPr>
            <a:endParaRPr lang="ru-RU" sz="4000" dirty="0"/>
          </a:p>
          <a:p>
            <a:r>
              <a:rPr lang="ru-RU" sz="4000" dirty="0"/>
              <a:t>3. Выберите три качества присуще </a:t>
            </a:r>
            <a:r>
              <a:rPr lang="ru-RU" sz="4000" dirty="0" smtClean="0"/>
              <a:t>идеальной </a:t>
            </a:r>
            <a:r>
              <a:rPr lang="ru-RU" sz="4000" dirty="0"/>
              <a:t>девушке </a:t>
            </a:r>
            <a:r>
              <a:rPr lang="ru-RU" sz="4000" dirty="0" smtClean="0"/>
              <a:t>(юноши).</a:t>
            </a:r>
          </a:p>
          <a:p>
            <a:pPr marL="0" indent="0">
              <a:buNone/>
            </a:pPr>
            <a:r>
              <a:rPr lang="ru-RU" sz="4000" dirty="0" smtClean="0"/>
              <a:t>1) внешняя </a:t>
            </a:r>
            <a:r>
              <a:rPr lang="ru-RU" sz="4000" dirty="0"/>
              <a:t>привлекательность 2</a:t>
            </a:r>
            <a:r>
              <a:rPr lang="ru-RU" sz="4000" dirty="0" smtClean="0"/>
              <a:t>) </a:t>
            </a:r>
            <a:r>
              <a:rPr lang="ru-RU" sz="4000" dirty="0"/>
              <a:t>внимательность </a:t>
            </a:r>
            <a:r>
              <a:rPr lang="ru-RU" sz="4000" dirty="0" smtClean="0"/>
              <a:t>3) </a:t>
            </a:r>
            <a:r>
              <a:rPr lang="ru-RU" sz="4000" dirty="0"/>
              <a:t>хозяйственность в доме </a:t>
            </a:r>
            <a:r>
              <a:rPr lang="ru-RU" sz="4000" dirty="0" smtClean="0"/>
              <a:t>4) </a:t>
            </a:r>
            <a:r>
              <a:rPr lang="ru-RU" sz="4000" dirty="0"/>
              <a:t>умение много зарабатывать </a:t>
            </a:r>
            <a:r>
              <a:rPr lang="ru-RU" sz="4000" dirty="0" smtClean="0"/>
              <a:t>5)чувство </a:t>
            </a:r>
            <a:r>
              <a:rPr lang="ru-RU" sz="4000" dirty="0"/>
              <a:t>юмора </a:t>
            </a:r>
            <a:r>
              <a:rPr lang="ru-RU" sz="4000" dirty="0" smtClean="0"/>
              <a:t>6) </a:t>
            </a:r>
            <a:r>
              <a:rPr lang="ru-RU" sz="4000" dirty="0"/>
              <a:t>высокий уровень интеллекта </a:t>
            </a:r>
            <a:r>
              <a:rPr lang="ru-RU" sz="4000" dirty="0" smtClean="0"/>
              <a:t>7) </a:t>
            </a:r>
            <a:r>
              <a:rPr lang="ru-RU" sz="4000" dirty="0"/>
              <a:t>решительность </a:t>
            </a:r>
            <a:r>
              <a:rPr lang="ru-RU" sz="4000" dirty="0" smtClean="0"/>
              <a:t>8) </a:t>
            </a:r>
            <a:r>
              <a:rPr lang="ru-RU" sz="4000" dirty="0"/>
              <a:t>любовь к людям, добродетельность 9</a:t>
            </a:r>
            <a:r>
              <a:rPr lang="ru-RU" sz="4000" dirty="0" smtClean="0"/>
              <a:t>) </a:t>
            </a:r>
            <a:r>
              <a:rPr lang="ru-RU" sz="4000" dirty="0"/>
              <a:t>целомудренность и смирение </a:t>
            </a:r>
            <a:endParaRPr lang="ru-RU" sz="4000" dirty="0" smtClean="0"/>
          </a:p>
          <a:p>
            <a:pPr marL="514350" indent="-514350">
              <a:buAutoNum type="arabicParenR"/>
            </a:pP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303213"/>
            <a:ext cx="20478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79704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Результаты исследования</a:t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Образ идеальной девушки </a:t>
            </a:r>
            <a:endParaRPr lang="ru-RU" sz="4800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939699"/>
              </p:ext>
            </p:extLst>
          </p:nvPr>
        </p:nvGraphicFramePr>
        <p:xfrm>
          <a:off x="457200" y="1857364"/>
          <a:ext cx="8229600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51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100010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К</a:t>
            </a:r>
            <a:r>
              <a:rPr lang="ru-RU" sz="2800" dirty="0" smtClean="0">
                <a:solidFill>
                  <a:schemeClr val="tx1"/>
                </a:solidFill>
              </a:rPr>
              <a:t>ачества, которые присущи настоящей девушки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960807"/>
              </p:ext>
            </p:extLst>
          </p:nvPr>
        </p:nvGraphicFramePr>
        <p:xfrm>
          <a:off x="-612576" y="1052736"/>
          <a:ext cx="957706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79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Образ идеального юноши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Есть ли у вас идеальный образ юноши?</a:t>
            </a:r>
            <a:endParaRPr lang="ru-RU" sz="22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939699"/>
              </p:ext>
            </p:extLst>
          </p:nvPr>
        </p:nvGraphicFramePr>
        <p:xfrm>
          <a:off x="500034" y="200024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178595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К</a:t>
            </a:r>
            <a:r>
              <a:rPr lang="ru-RU" sz="3200" dirty="0" smtClean="0">
                <a:solidFill>
                  <a:schemeClr val="tx1"/>
                </a:solidFill>
              </a:rPr>
              <a:t>ачества, которые присущи настоящему юноше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478910"/>
              </p:ext>
            </p:extLst>
          </p:nvPr>
        </p:nvGraphicFramePr>
        <p:xfrm>
          <a:off x="179512" y="1340768"/>
          <a:ext cx="8712968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 smtClean="0"/>
              <a:t>разных странах различные представления об образе идеальной женщины и мужчины</a:t>
            </a:r>
          </a:p>
          <a:p>
            <a:endParaRPr lang="ru-RU" dirty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322174"/>
            <a:ext cx="5832648" cy="39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429684" cy="4286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501122" cy="214314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Мужское понимание женского совершенства отличается от того, что думают об этом женщины и наоборот.</a:t>
            </a:r>
            <a:endParaRPr lang="ru-RU" dirty="0"/>
          </a:p>
        </p:txBody>
      </p:sp>
      <p:pic>
        <p:nvPicPr>
          <p:cNvPr id="15363" name="Picture 3" descr="https://pp.userapi.com/c636423/v636423935/53fc8/P19LmIxTN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714488"/>
            <a:ext cx="3577810" cy="4770412"/>
          </a:xfrm>
          <a:prstGeom prst="rect">
            <a:avLst/>
          </a:prstGeom>
          <a:noFill/>
        </p:spPr>
      </p:pic>
      <p:pic>
        <p:nvPicPr>
          <p:cNvPr id="6" name="Picture 3" descr="D:\ГОВНО МАРИНЫ\2017-05-02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85926"/>
            <a:ext cx="4286280" cy="4714908"/>
          </a:xfrm>
          <a:prstGeom prst="rect">
            <a:avLst/>
          </a:prstGeom>
          <a:noFill/>
        </p:spPr>
      </p:pic>
      <p:pic>
        <p:nvPicPr>
          <p:cNvPr id="15365" name="Picture 5" descr="Картинки по запросу инь ян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428736"/>
            <a:ext cx="2071702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3200" dirty="0" smtClean="0"/>
              <a:t>Идеальный образ современной девушки </a:t>
            </a:r>
          </a:p>
          <a:p>
            <a:pPr marL="137160" indent="0" algn="ctr">
              <a:buNone/>
            </a:pPr>
            <a:r>
              <a:rPr lang="ru-RU" sz="3200" dirty="0" smtClean="0"/>
              <a:t>глазами подростков</a:t>
            </a: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163843"/>
              </p:ext>
            </p:extLst>
          </p:nvPr>
        </p:nvGraphicFramePr>
        <p:xfrm>
          <a:off x="457200" y="1628801"/>
          <a:ext cx="8147248" cy="2943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624"/>
                <a:gridCol w="4073624"/>
              </a:tblGrid>
              <a:tr h="432047"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девушек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юношей</a:t>
                      </a:r>
                      <a:endParaRPr lang="ru-RU" dirty="0"/>
                    </a:p>
                  </a:txBody>
                  <a:tcPr/>
                </a:tc>
              </a:tr>
              <a:tr h="858925"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 не имеют представления об идеальном образе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 затрудняются с</a:t>
                      </a:r>
                      <a:r>
                        <a:rPr lang="ru-RU" baseline="0" dirty="0" smtClean="0"/>
                        <a:t> ответом</a:t>
                      </a:r>
                      <a:endParaRPr lang="ru-RU" dirty="0"/>
                    </a:p>
                  </a:txBody>
                  <a:tcPr/>
                </a:tc>
              </a:tr>
              <a:tr h="1652484"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Высокий уровень </a:t>
                      </a:r>
                      <a:r>
                        <a:rPr lang="en-US" dirty="0" smtClean="0"/>
                        <a:t>IQ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Целомудренность и смирение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Внешняя привлекательность</a:t>
                      </a:r>
                    </a:p>
                    <a:p>
                      <a:r>
                        <a:rPr lang="ru-RU" baseline="0" dirty="0" smtClean="0"/>
                        <a:t>Хозяйственность</a:t>
                      </a:r>
                    </a:p>
                    <a:p>
                      <a:r>
                        <a:rPr lang="ru-RU" baseline="0" dirty="0" smtClean="0"/>
                        <a:t>Высокий уровень </a:t>
                      </a:r>
                      <a:r>
                        <a:rPr lang="en-US" baseline="0" dirty="0" smtClean="0"/>
                        <a:t>IQ</a:t>
                      </a:r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Любовь к людям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Картинки по запросу девушка отлич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210820"/>
            <a:ext cx="4375319" cy="26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девушка домохозяйка с книг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10820"/>
            <a:ext cx="4176463" cy="255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pPr marL="137160" indent="0" algn="ctr">
              <a:buNone/>
            </a:pPr>
            <a:r>
              <a:rPr lang="ru-RU" sz="3200" b="1" dirty="0" smtClean="0"/>
              <a:t>Идеальный образ современного юноши </a:t>
            </a:r>
          </a:p>
          <a:p>
            <a:pPr marL="137160" indent="0" algn="ctr">
              <a:buNone/>
            </a:pPr>
            <a:r>
              <a:rPr lang="ru-RU" sz="3200" b="1" dirty="0" smtClean="0"/>
              <a:t>глазами подростков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14046"/>
              </p:ext>
            </p:extLst>
          </p:nvPr>
        </p:nvGraphicFramePr>
        <p:xfrm>
          <a:off x="611560" y="1700808"/>
          <a:ext cx="7992888" cy="2910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403244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девушек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юношей</a:t>
                      </a:r>
                      <a:endParaRPr lang="ru-RU" dirty="0"/>
                    </a:p>
                  </a:txBody>
                  <a:tcPr/>
                </a:tc>
              </a:tr>
              <a:tr h="774434"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 не имеют представления об идеальном образе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 не имеют представления об идеальном образе</a:t>
                      </a:r>
                      <a:endParaRPr lang="ru-RU" dirty="0"/>
                    </a:p>
                  </a:txBody>
                  <a:tcPr/>
                </a:tc>
              </a:tr>
              <a:tr h="1770134">
                <a:tc>
                  <a:txBody>
                    <a:bodyPr/>
                    <a:lstStyle/>
                    <a:p>
                      <a:r>
                        <a:rPr lang="ru-RU" dirty="0" smtClean="0"/>
                        <a:t>Внимательность </a:t>
                      </a:r>
                    </a:p>
                    <a:p>
                      <a:r>
                        <a:rPr lang="ru-RU" dirty="0" smtClean="0"/>
                        <a:t>Чувство</a:t>
                      </a:r>
                      <a:r>
                        <a:rPr lang="ru-RU" baseline="0" dirty="0" smtClean="0"/>
                        <a:t> юмора</a:t>
                      </a:r>
                    </a:p>
                    <a:p>
                      <a:r>
                        <a:rPr lang="ru-RU" baseline="0" dirty="0" smtClean="0"/>
                        <a:t>Решительность</a:t>
                      </a:r>
                    </a:p>
                    <a:p>
                      <a:r>
                        <a:rPr lang="ru-RU" baseline="0" dirty="0" smtClean="0"/>
                        <a:t>Целомудренность и смирение</a:t>
                      </a:r>
                    </a:p>
                    <a:p>
                      <a:r>
                        <a:rPr lang="ru-RU" baseline="0" dirty="0" smtClean="0"/>
                        <a:t>Любовь к людям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Решительность</a:t>
                      </a:r>
                    </a:p>
                    <a:p>
                      <a:r>
                        <a:rPr lang="ru-RU" dirty="0" smtClean="0"/>
                        <a:t>Высокий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уровень </a:t>
                      </a:r>
                      <a:r>
                        <a:rPr lang="en-US" dirty="0" smtClean="0"/>
                        <a:t>IQ</a:t>
                      </a:r>
                    </a:p>
                    <a:p>
                      <a:r>
                        <a:rPr lang="ru-RU" dirty="0" smtClean="0"/>
                        <a:t>Внимательность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53" y="10031678"/>
            <a:ext cx="2053064" cy="1999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4005064"/>
            <a:ext cx="4032448" cy="2748558"/>
          </a:xfrm>
          <a:prstGeom prst="rect">
            <a:avLst/>
          </a:prstGeom>
        </p:spPr>
      </p:pic>
      <p:pic>
        <p:nvPicPr>
          <p:cNvPr id="3074" name="Picture 2" descr="Картинки по запросу алеша попови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93143"/>
            <a:ext cx="3960440" cy="25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714356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Актуальность: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358246" cy="4071966"/>
          </a:xfrm>
        </p:spPr>
        <p:txBody>
          <a:bodyPr>
            <a:normAutofit/>
          </a:bodyPr>
          <a:lstStyle/>
          <a:p>
            <a:r>
              <a:rPr lang="ru-RU" dirty="0" smtClean="0"/>
              <a:t>Представление идеального образа девушки и юноши играет важнейшую роль в жизни каждого человека.</a:t>
            </a:r>
          </a:p>
          <a:p>
            <a:r>
              <a:rPr lang="ru-RU" dirty="0" smtClean="0"/>
              <a:t>Исследование образа современной девушки и современного юноши как основы понимания специфики взаимоотношений между мужчиной и женщиной.</a:t>
            </a:r>
            <a:endParaRPr lang="ru-RU" dirty="0"/>
          </a:p>
        </p:txBody>
      </p:sp>
      <p:pic>
        <p:nvPicPr>
          <p:cNvPr id="21506" name="Picture 2" descr="https://pp.userapi.com/c638216/v638216124/3835b/23K6Cl8GMW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818"/>
            <a:ext cx="3524242" cy="2643181"/>
          </a:xfrm>
          <a:prstGeom prst="rect">
            <a:avLst/>
          </a:prstGeom>
          <a:noFill/>
        </p:spPr>
      </p:pic>
      <p:pic>
        <p:nvPicPr>
          <p:cNvPr id="8" name="Picture 4" descr="D:\ГОВНО МАРИНЫ\2017-05-02\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86190"/>
            <a:ext cx="3929058" cy="307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Заключение: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/>
          <a:lstStyle/>
          <a:p>
            <a:r>
              <a:rPr lang="ru-RU" dirty="0"/>
              <a:t>Таким образом, считаем, что гипотеза данной проектной работы </a:t>
            </a:r>
            <a:r>
              <a:rPr lang="ru-RU" dirty="0" smtClean="0"/>
              <a:t>не подтверждена</a:t>
            </a:r>
            <a:r>
              <a:rPr lang="ru-RU" dirty="0"/>
              <a:t>, задачи выполнены, цель достигнута.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Результаты </a:t>
            </a:r>
            <a:r>
              <a:rPr lang="ru-RU" dirty="0"/>
              <a:t>исследования могут представлять интерес для </a:t>
            </a:r>
            <a:r>
              <a:rPr lang="ru-RU" dirty="0" smtClean="0"/>
              <a:t>подростков, которые пытаются выстроить взаимоотношения с противоположным полом</a:t>
            </a:r>
            <a:endParaRPr lang="ru-RU" dirty="0"/>
          </a:p>
          <a:p>
            <a:endParaRPr lang="ru-RU" dirty="0"/>
          </a:p>
        </p:txBody>
      </p:sp>
      <p:pic>
        <p:nvPicPr>
          <p:cNvPr id="5124" name="Picture 4" descr="Картинки по запросу це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5287"/>
            <a:ext cx="2544311" cy="17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31" y="4898448"/>
            <a:ext cx="2857500" cy="195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Используемая 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http://lady.pravda.ru/articles/psycho/04-09-2013/10561-opros</a:t>
            </a:r>
            <a:r>
              <a:rPr lang="ru-RU" sz="2400" dirty="0" smtClean="0"/>
              <a:t>/</a:t>
            </a:r>
            <a:endParaRPr lang="ru-RU" sz="2400" dirty="0"/>
          </a:p>
          <a:p>
            <a:pPr lvl="0"/>
            <a:r>
              <a:rPr lang="ru-RU" sz="2400" dirty="0" smtClean="0"/>
              <a:t> </a:t>
            </a:r>
            <a:r>
              <a:rPr lang="ru-RU" sz="2400" dirty="0"/>
              <a:t>http://intdate.ru/osobennosti-xaraktera-indusov/</a:t>
            </a:r>
          </a:p>
          <a:p>
            <a:pPr lvl="0"/>
            <a:r>
              <a:rPr lang="ru-RU" sz="2400" dirty="0"/>
              <a:t>http://geography.su/books/item/f00/s00/z0000014/st016.shtml</a:t>
            </a:r>
          </a:p>
          <a:p>
            <a:r>
              <a:rPr lang="ru-RU" sz="2400" b="1" dirty="0"/>
              <a:t>Джон Грей «Мужчины с Марса, Женщины с Венеры».</a:t>
            </a:r>
            <a:endParaRPr lang="ru-RU" sz="2400" dirty="0"/>
          </a:p>
          <a:p>
            <a:r>
              <a:rPr lang="ru-RU" sz="2400" b="1" dirty="0"/>
              <a:t>А. и Б. </a:t>
            </a:r>
            <a:r>
              <a:rPr lang="ru-RU" sz="2400" b="1" dirty="0" err="1"/>
              <a:t>Пиз</a:t>
            </a:r>
            <a:r>
              <a:rPr lang="ru-RU" sz="2400" b="1" dirty="0"/>
              <a:t> «Язык взаимоотношений. (Мужчина – женщина)»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098" name="Picture 2" descr="Картинки по запросу 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09120"/>
            <a:ext cx="33093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76" y="307063"/>
            <a:ext cx="8147248" cy="61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444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Цель: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66376"/>
          </a:xfrm>
        </p:spPr>
        <p:txBody>
          <a:bodyPr>
            <a:normAutofit/>
          </a:bodyPr>
          <a:lstStyle/>
          <a:p>
            <a:r>
              <a:rPr lang="ru-RU" dirty="0" smtClean="0"/>
              <a:t>Исследование особенностей представления идеального образа современной девушки и современного юноши по мнению подростков.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564904"/>
            <a:ext cx="2952750" cy="4191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626317"/>
            <a:ext cx="3089589" cy="4163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429684" cy="121442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Задачи: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501122" cy="2428892"/>
          </a:xfrm>
        </p:spPr>
        <p:txBody>
          <a:bodyPr>
            <a:normAutofit/>
          </a:bodyPr>
          <a:lstStyle/>
          <a:p>
            <a:r>
              <a:rPr lang="ru-RU" dirty="0" smtClean="0"/>
              <a:t>Анализ и обобщение литературы по проблеме исследования</a:t>
            </a:r>
          </a:p>
          <a:p>
            <a:r>
              <a:rPr lang="ru-RU" dirty="0" smtClean="0"/>
              <a:t>Рассмотрение особенностей восприятия противоположного пола</a:t>
            </a:r>
          </a:p>
          <a:p>
            <a:r>
              <a:rPr lang="ru-RU" dirty="0" smtClean="0"/>
              <a:t>Определение идеального образа девушки и юноши</a:t>
            </a:r>
            <a:endParaRPr lang="ru-RU" dirty="0"/>
          </a:p>
        </p:txBody>
      </p:sp>
      <p:pic>
        <p:nvPicPr>
          <p:cNvPr id="19457" name="Picture 1" descr="D:\ГОВНО МАРИНЫ\2017-05-03\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585204"/>
            <a:ext cx="3997678" cy="3150702"/>
          </a:xfrm>
          <a:prstGeom prst="rect">
            <a:avLst/>
          </a:prstGeom>
          <a:noFill/>
        </p:spPr>
      </p:pic>
      <p:pic>
        <p:nvPicPr>
          <p:cNvPr id="19459" name="Picture 3" descr="https://pp.userapi.com/c626120/v626120995/16646/5aCrWSD3hI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00414"/>
            <a:ext cx="2714644" cy="314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78579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Гипотеза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785794"/>
            <a:ext cx="8858280" cy="3714776"/>
          </a:xfrm>
        </p:spPr>
        <p:txBody>
          <a:bodyPr>
            <a:no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Представление об образе идеального юноши соответствует ожиданиям девушек и девушки ожиданиям юношей</a:t>
            </a:r>
          </a:p>
        </p:txBody>
      </p:sp>
      <p:pic>
        <p:nvPicPr>
          <p:cNvPr id="18435" name="Picture 3" descr="D:\ГОВНО МАРИНЫ\2017-05-02\09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93" y="2210776"/>
            <a:ext cx="4619567" cy="3487909"/>
          </a:xfrm>
          <a:prstGeom prst="rect">
            <a:avLst/>
          </a:prstGeom>
          <a:noFill/>
        </p:spPr>
      </p:pic>
      <p:pic>
        <p:nvPicPr>
          <p:cNvPr id="18436" name="Picture 4" descr="D:\ГОВНО МАРИНЫ\2016-12-26\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76140"/>
            <a:ext cx="4523790" cy="3522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429684" cy="857256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 Идеальный образ девушки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572560" cy="1500198"/>
          </a:xfrm>
        </p:spPr>
        <p:txBody>
          <a:bodyPr>
            <a:normAutofit/>
          </a:bodyPr>
          <a:lstStyle/>
          <a:p>
            <a:r>
              <a:rPr lang="ru-RU" dirty="0" smtClean="0"/>
              <a:t>Девушка – наполняет этот мир красотой и гармонией, дарит любовь, вдохновляет на подвиги. Она источник доброты и сострадания</a:t>
            </a:r>
            <a:endParaRPr lang="ru-RU" dirty="0"/>
          </a:p>
        </p:txBody>
      </p:sp>
      <p:pic>
        <p:nvPicPr>
          <p:cNvPr id="17409" name="Picture 1" descr="D:\ГОВНО МАРИНЫ\2017-05-02\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155" y="2996952"/>
            <a:ext cx="3905245" cy="2928934"/>
          </a:xfrm>
          <a:prstGeom prst="rect">
            <a:avLst/>
          </a:prstGeom>
          <a:noFill/>
        </p:spPr>
      </p:pic>
      <p:pic>
        <p:nvPicPr>
          <p:cNvPr id="17410" name="Picture 2" descr="D:\ГОВНО МАРИНЫ\2017-05-03\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293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Идеальный образ женщины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 в разных странах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Индия                            Китай                         Африка</a:t>
            </a:r>
            <a:endParaRPr lang="ru-RU" dirty="0"/>
          </a:p>
        </p:txBody>
      </p:sp>
      <p:pic>
        <p:nvPicPr>
          <p:cNvPr id="1026" name="Picture 2" descr="Картинки по запросу образ женщины в инд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5991"/>
            <a:ext cx="2928926" cy="4264714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образ женщины в кита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285992"/>
            <a:ext cx="3286148" cy="4286280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образ женщины в африк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285992"/>
            <a:ext cx="292892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5723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Идеальный образ юноши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429684" cy="2357454"/>
          </a:xfrm>
        </p:spPr>
        <p:txBody>
          <a:bodyPr>
            <a:normAutofit/>
          </a:bodyPr>
          <a:lstStyle/>
          <a:p>
            <a:r>
              <a:rPr lang="ru-RU" dirty="0" smtClean="0"/>
              <a:t>Ответственность – это жизненно необходимое качество, которое должно присутствовать в каждом мужчине. Без ответственности люди не развиваются. Человек должен быть ответственен как личность перед самим собой.</a:t>
            </a:r>
            <a:endParaRPr lang="ru-RU" dirty="0"/>
          </a:p>
        </p:txBody>
      </p:sp>
      <p:pic>
        <p:nvPicPr>
          <p:cNvPr id="13313" name="Picture 1" descr="D:\ГОВНО МАРИНЫ\2017-04-29\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071810"/>
            <a:ext cx="4714876" cy="3536157"/>
          </a:xfrm>
          <a:prstGeom prst="rect">
            <a:avLst/>
          </a:prstGeom>
          <a:noFill/>
        </p:spPr>
      </p:pic>
      <p:pic>
        <p:nvPicPr>
          <p:cNvPr id="13315" name="Picture 3" descr="https://pp.userapi.com/c636628/v636628995/699a8/RhWixLbfv8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71810"/>
            <a:ext cx="3643338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4800" dirty="0" smtClean="0"/>
              <a:t>Идеальный образ мужчины в разных странах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Индия                           Китай                       Африка</a:t>
            </a:r>
            <a:endParaRPr lang="ru-RU" dirty="0"/>
          </a:p>
        </p:txBody>
      </p:sp>
      <p:pic>
        <p:nvPicPr>
          <p:cNvPr id="46082" name="Picture 2" descr="Картинки по запросу образ мужчины в афри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285992"/>
            <a:ext cx="3190897" cy="4214842"/>
          </a:xfrm>
          <a:prstGeom prst="rect">
            <a:avLst/>
          </a:prstGeom>
          <a:noFill/>
        </p:spPr>
      </p:pic>
      <p:pic>
        <p:nvPicPr>
          <p:cNvPr id="46084" name="Picture 4" descr="Картинки по запросу образ мужчины в кита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285992"/>
            <a:ext cx="3143272" cy="4214842"/>
          </a:xfrm>
          <a:prstGeom prst="rect">
            <a:avLst/>
          </a:prstGeom>
          <a:noFill/>
        </p:spPr>
      </p:pic>
      <p:pic>
        <p:nvPicPr>
          <p:cNvPr id="46086" name="Picture 6" descr="Картинки по запросу образ мужчины в инд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5992"/>
            <a:ext cx="3043242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838</TotalTime>
  <Words>381</Words>
  <Application>Microsoft Office PowerPoint</Application>
  <PresentationFormat>Экран (4:3)</PresentationFormat>
  <Paragraphs>88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Идеальный образ современной девушки и современного юноши глазами подростков</vt:lpstr>
      <vt:lpstr>Актуальность:</vt:lpstr>
      <vt:lpstr>Цель:</vt:lpstr>
      <vt:lpstr>Задачи:</vt:lpstr>
      <vt:lpstr>Гипотеза</vt:lpstr>
      <vt:lpstr> Идеальный образ девушки</vt:lpstr>
      <vt:lpstr>Идеальный образ женщины  в разных странах</vt:lpstr>
      <vt:lpstr>Идеальный образ юноши</vt:lpstr>
      <vt:lpstr>Идеальный образ мужчины в разных странах</vt:lpstr>
      <vt:lpstr>Исследование</vt:lpstr>
      <vt:lpstr>Анкета</vt:lpstr>
      <vt:lpstr>Результаты исследования Образ идеальной девушки </vt:lpstr>
      <vt:lpstr>Качества, которые присущи настоящей девушки</vt:lpstr>
      <vt:lpstr>Образ идеального юноши Есть ли у вас идеальный образ юноши?</vt:lpstr>
      <vt:lpstr>Качества, которые присущи настоящему юноше</vt:lpstr>
      <vt:lpstr>Выводы</vt:lpstr>
      <vt:lpstr>Презентация PowerPoint</vt:lpstr>
      <vt:lpstr>Презентация PowerPoint</vt:lpstr>
      <vt:lpstr>Презентация PowerPoint</vt:lpstr>
      <vt:lpstr>Заключение:</vt:lpstr>
      <vt:lpstr>Используемая литература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Идеальный образ современной девушки и современного юноши</dc:title>
  <dc:creator>Учитель</dc:creator>
  <cp:lastModifiedBy>Учитель</cp:lastModifiedBy>
  <cp:revision>82</cp:revision>
  <cp:lastPrinted>2017-04-28T06:21:54Z</cp:lastPrinted>
  <dcterms:modified xsi:type="dcterms:W3CDTF">2017-05-16T10:56:26Z</dcterms:modified>
</cp:coreProperties>
</file>