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57" r:id="rId4"/>
    <p:sldId id="270" r:id="rId5"/>
    <p:sldId id="266" r:id="rId6"/>
    <p:sldId id="283" r:id="rId7"/>
    <p:sldId id="285" r:id="rId8"/>
    <p:sldId id="271" r:id="rId9"/>
    <p:sldId id="272" r:id="rId10"/>
    <p:sldId id="267" r:id="rId11"/>
    <p:sldId id="258" r:id="rId12"/>
    <p:sldId id="269" r:id="rId13"/>
    <p:sldId id="268" r:id="rId14"/>
    <p:sldId id="26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6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6F0"/>
    <a:srgbClr val="188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2EC16356-9F65-4A04-96AA-AEF814932E21}"/>
    <pc:docChg chg="modSld">
      <pc:chgData name="Юлия Медведева" userId="1b34f1fd5bd9279c" providerId="Windows Live" clId="Web-{2EC16356-9F65-4A04-96AA-AEF814932E21}" dt="2019-02-24T10:01:36.157" v="13"/>
      <pc:docMkLst>
        <pc:docMk/>
      </pc:docMkLst>
      <pc:sldChg chg="delSp modSp">
        <pc:chgData name="Юлия Медведева" userId="1b34f1fd5bd9279c" providerId="Windows Live" clId="Web-{2EC16356-9F65-4A04-96AA-AEF814932E21}" dt="2019-02-24T10:01:36.157" v="13"/>
        <pc:sldMkLst>
          <pc:docMk/>
          <pc:sldMk cId="0" sldId="283"/>
        </pc:sldMkLst>
        <pc:graphicFrameChg chg="mod modGraphic">
          <ac:chgData name="Юлия Медведева" userId="1b34f1fd5bd9279c" providerId="Windows Live" clId="Web-{2EC16356-9F65-4A04-96AA-AEF814932E21}" dt="2019-02-24T10:01:13.767" v="12"/>
          <ac:graphicFrameMkLst>
            <pc:docMk/>
            <pc:sldMk cId="0" sldId="283"/>
            <ac:graphicFrameMk id="9" creationId="{00000000-0000-0000-0000-000000000000}"/>
          </ac:graphicFrameMkLst>
        </pc:graphicFrameChg>
        <pc:picChg chg="del">
          <ac:chgData name="Юлия Медведева" userId="1b34f1fd5bd9279c" providerId="Windows Live" clId="Web-{2EC16356-9F65-4A04-96AA-AEF814932E21}" dt="2019-02-24T10:01:36.157" v="13"/>
          <ac:picMkLst>
            <pc:docMk/>
            <pc:sldMk cId="0" sldId="28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C3F4-C76B-4948-949F-77A86E20312F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F9F2-7D8D-4C71-883D-8CA5F82298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rategy24.ru/rf/projects/project/view?slug=natsional-nyy-proyekt-obrazovaniye&amp;category=educa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Национальный проект </a:t>
            </a:r>
            <a:b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«Образование</a:t>
            </a:r>
            <a:r>
              <a:rPr lang="ru-RU" sz="4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4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Цели. Структура. Сроки</a:t>
            </a:r>
          </a:p>
        </p:txBody>
      </p:sp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2627784" y="2955390"/>
            <a:ext cx="4248472" cy="2777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-podlozky-esselte-a4-s-obrim-klipem-cerve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8474" y="1124744"/>
            <a:ext cx="5733256" cy="573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 «Успех каждого ребенка»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Что планируют к 2024 году</a:t>
            </a:r>
          </a:p>
        </p:txBody>
      </p:sp>
      <p:pic>
        <p:nvPicPr>
          <p:cNvPr id="5" name="Содержимое 3" descr="0-podlozky-esselte-a4-s-obrim-klipem-cerve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52128"/>
            <a:ext cx="5733256" cy="5733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6400" y="2348880"/>
            <a:ext cx="307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дополнительные общеобразовательные программы для 70%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ОВЗ.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 выявления, поддержки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 способностей у детей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33662"/>
            <a:ext cx="3240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не менее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центров дополнительного образования с охватом не менее 40 тыс. детей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на базе вузов.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открытые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с учетом опыта уроков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охватом не менее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млн.детей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4" descr="education-png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0774" y="2477530"/>
            <a:ext cx="1311510" cy="1311510"/>
          </a:xfrm>
          <a:prstGeom prst="rect">
            <a:avLst/>
          </a:prstGeom>
        </p:spPr>
      </p:pic>
      <p:pic>
        <p:nvPicPr>
          <p:cNvPr id="8" name="Рисунок 7" descr="middle_school_education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666828"/>
            <a:ext cx="1282452" cy="1282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iseutmdn.png"/>
          <p:cNvPicPr>
            <a:picLocks noChangeAspect="1"/>
          </p:cNvPicPr>
          <p:nvPr/>
        </p:nvPicPr>
        <p:blipFill rotWithShape="1">
          <a:blip r:embed="rId2" cstate="print"/>
          <a:srcRect l="5399" t="7634" r="11076" b="13672"/>
          <a:stretch/>
        </p:blipFill>
        <p:spPr>
          <a:xfrm>
            <a:off x="-1609" y="709448"/>
            <a:ext cx="9145609" cy="6175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3. Проект «Поддержка семей, имеющих детей»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864" y="1988840"/>
            <a:ext cx="8229600" cy="38450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Две главные цели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федеральный портал информационной поддержки родителей;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Оказать во всех субъектах РФ не менее 20 млн. услуг психолого-педагогической и  методической помощи родителям детей и гражданам, желающим принять на воспитание в свои семьи сирот</a:t>
            </a:r>
          </a:p>
          <a:p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0_9d65e_d34e66ae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5618" y="836712"/>
            <a:ext cx="2108870" cy="2108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-square_iMZOXL3jp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4. Проект 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«Цифровая образовательная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1340768"/>
            <a:ext cx="4845918" cy="48459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17" y="1319386"/>
            <a:ext cx="4845918" cy="4845918"/>
          </a:xfrm>
          <a:prstGeom prst="rect">
            <a:avLst/>
          </a:prstGeom>
        </p:spPr>
      </p:pic>
      <p:pic>
        <p:nvPicPr>
          <p:cNvPr id="8" name="Рисунок 7" descr="56f19a172bc949d953b06a94_sti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87369" y="4232201"/>
            <a:ext cx="2332060" cy="28302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5149" y="2132856"/>
            <a:ext cx="3203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образовательную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цифровые технологии для не менее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детей, обучающихся в 25% общеобразовательных организаций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субъектов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150854"/>
            <a:ext cx="3272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все школы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интернет-соединением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скоростью: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менее 100Мб/с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городах,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50Мб/с в школах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сельской местности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поселках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типа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Rz7Zx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6f19a172bc949d953b06a94_sti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-243408"/>
            <a:ext cx="2332060" cy="182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00500" cy="3095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" y="3429000"/>
            <a:ext cx="4000500" cy="3095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00500" cy="31676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14360" y="4042088"/>
            <a:ext cx="3347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340 центров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образования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«IT-куб» с охватом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136 тыс. детей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за счет федеральной поддержки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83671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субъекты РФ целевую модель цифровой образовательной среды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9452" y="4134559"/>
            <a:ext cx="3784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механизмы, которые обеспечат оценку качества результатов итоговой аттестации учеников на онлайн-курсах независимо от места их нахождения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7142" y="1273984"/>
            <a:ext cx="47832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«Цифровая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5. Проект «Учитель будущего»</a:t>
            </a:r>
          </a:p>
        </p:txBody>
      </p:sp>
      <p:pic>
        <p:nvPicPr>
          <p:cNvPr id="14" name="Рисунок 13" descr="whatiseutmdn.png"/>
          <p:cNvPicPr>
            <a:picLocks noChangeAspect="1"/>
          </p:cNvPicPr>
          <p:nvPr/>
        </p:nvPicPr>
        <p:blipFill rotWithShape="1">
          <a:blip r:embed="rId2" cstate="print"/>
          <a:srcRect l="4724" t="6514" b="10493"/>
          <a:stretch/>
        </p:blipFill>
        <p:spPr>
          <a:xfrm>
            <a:off x="9827" y="360040"/>
            <a:ext cx="9180512" cy="649796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30197"/>
              </p:ext>
            </p:extLst>
          </p:nvPr>
        </p:nvGraphicFramePr>
        <p:xfrm>
          <a:off x="544872" y="908720"/>
          <a:ext cx="8059576" cy="557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1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2019 - 31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Провести добровольную независимую оценку профессиональной квалификации не менее 10% педагогических работников систем общего образования и дополнительного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июня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Внедрить систему аттестации руководителей школы во всех субъектах РФ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 декабря 2020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Ввести национальную систему учительского роста педагогических работников.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Внести изменения в номенклатуру должностей педагогических работников, руководителей школ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 декабря 2020 - 31 декабря 2024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Вовлечь не менее 70% учителей в возрасте до 35 лет в различные формы поддержки и сопровождения в первые три года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 декабря 2024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Повысить уровень мастерства в форматах непрерывного образования не менее 50% педагогических работников системы общего, дополнительного и профессионального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art-bow-corner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660232" y="4897315"/>
            <a:ext cx="2520280" cy="1988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6. Проект «Молодые специалисты»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464" y="21328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конкурентоспособность высшего 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79712" y="875762"/>
            <a:ext cx="1152128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0396" y="908720"/>
            <a:ext cx="1152128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4" descr="education-png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3948738"/>
            <a:ext cx="2623021" cy="2623021"/>
          </a:xfrm>
        </p:spPr>
      </p:pic>
      <p:pic>
        <p:nvPicPr>
          <p:cNvPr id="11" name="Рисунок 10" descr="middle_school_education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448" y="4077072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.png"/>
          <p:cNvPicPr>
            <a:picLocks noChangeAspect="1"/>
          </p:cNvPicPr>
          <p:nvPr/>
        </p:nvPicPr>
        <p:blipFill rotWithShape="1">
          <a:blip r:embed="rId2" cstate="print"/>
          <a:srcRect b="15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10668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2019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10 центров опережающей профессиональной подготовки и 700 мастерских, оснащенных современной материально-технической базой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среднего</a:t>
            </a:r>
            <a:b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59832" y="1556792"/>
            <a:ext cx="31066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2020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методологию наставничества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среднего профессионального образования,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посредством привлечения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этой деятельности специалистов-практиков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84168" y="1567333"/>
            <a:ext cx="310668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2024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ГИА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промежуточную аттестацию учеников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демонстрационного экзамена в 50% организаций, которые осуществляют образовательную деятельность по образовательным программам СПО</a:t>
            </a:r>
          </a:p>
        </p:txBody>
      </p:sp>
      <p:pic>
        <p:nvPicPr>
          <p:cNvPr id="8" name="Рисунок 7" descr="ezhednevnik-biznes-bloknot-justy-thinkme-sink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1849388" cy="1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ackground.png"/>
          <p:cNvPicPr>
            <a:picLocks noChangeAspect="1"/>
          </p:cNvPicPr>
          <p:nvPr/>
        </p:nvPicPr>
        <p:blipFill rotWithShape="1">
          <a:blip r:embed="rId2" cstate="print"/>
          <a:srcRect b="115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4820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 2024 год: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систему мониторинга трудоустройства выпускников вузов;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Отбирать на конкурсной основе не менее 30 работников из вузов входящих в топ-200 международных рейтингов, которым дают гранты;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 вхождение вузов не менее двух лет подряд в топ-1000 международных рейтингов;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не менее 10 открытых онлайн-курсов на международных платформах онлайн-образования с общим числом слушателей не менее 5000 слушателей из не менее чем 5 стран;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 доли научно-педагогических работников в возрасте до 35 лет не менее 20% от общего числа научно-педагогических работников;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доли магистрантов не менее 30% от общего числа, поступивших в магистратуру;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Проконтролировать, чтобы общий конкурс по университету при приеме на обучение по программам магистратуры составляет не менее 3 человек на место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319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Глобальная конкурентоспособность </a:t>
            </a:r>
            <a:b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55404"/>
            <a:ext cx="9168341" cy="5602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7. Проект </a:t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«Новые возможности для каждого»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74523"/>
              </p:ext>
            </p:extLst>
          </p:nvPr>
        </p:nvGraphicFramePr>
        <p:xfrm>
          <a:off x="214281" y="1237040"/>
          <a:ext cx="8750206" cy="5099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6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75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3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1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декабря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Создать набор сервисов, которые обеспечивают навигацию и поддержку граждан при выборе образовательных программ и организаций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Разработать и внедрить систему </a:t>
                      </a:r>
                      <a:r>
                        <a:rPr lang="ru-RU" sz="1800" dirty="0" err="1">
                          <a:effectLst/>
                        </a:rPr>
                        <a:t>грантовой</a:t>
                      </a:r>
                      <a:r>
                        <a:rPr lang="ru-RU" sz="1800" dirty="0">
                          <a:effectLst/>
                        </a:rPr>
                        <a:t> поддержки университетов, чтобы внедрить программы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непрерывного образования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7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декабря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Подготовить обучение по программам повышения квалификации  и пройти ее  не менее 25 тыс. людям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7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 декабря 2021 г.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31 декабря 2024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Проконтролировать, чтобы к 2024 году не менее 3 млн. граждан прошло обучение по программам непрерывного образования (дополнительных образовательных программ и программ профессионального обучения) в образовательных организациях высшего образования.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46" marR="2784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0_dba78_94da0ccb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8148" y="26139"/>
            <a:ext cx="1580192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75" y="980728"/>
            <a:ext cx="9168341" cy="6111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8. Проект «Социальная активность»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326" y="980728"/>
            <a:ext cx="3168352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31 декабря 2019 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4773063" y="746083"/>
            <a:ext cx="3816424" cy="1728192"/>
          </a:xfrm>
          <a:prstGeom prst="borderCallout2">
            <a:avLst>
              <a:gd name="adj1" fmla="val 18749"/>
              <a:gd name="adj2" fmla="val -484"/>
              <a:gd name="adj3" fmla="val 26048"/>
              <a:gd name="adj4" fmla="val -18732"/>
              <a:gd name="adj5" fmla="val 34047"/>
              <a:gd name="adj6" fmla="val -35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Реализовать не менее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 всероссийских, 8 окружных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85 региональных молодежных мероприятий по различным направлениям добровольчества</a:t>
            </a:r>
          </a:p>
        </p:txBody>
      </p:sp>
      <p:sp>
        <p:nvSpPr>
          <p:cNvPr id="6" name="Выноска 2 5"/>
          <p:cNvSpPr/>
          <p:nvPr/>
        </p:nvSpPr>
        <p:spPr>
          <a:xfrm>
            <a:off x="4788024" y="2708920"/>
            <a:ext cx="3816424" cy="1368152"/>
          </a:xfrm>
          <a:prstGeom prst="borderCallout2">
            <a:avLst>
              <a:gd name="adj1" fmla="val 33401"/>
              <a:gd name="adj2" fmla="val -897"/>
              <a:gd name="adj3" fmla="val 34882"/>
              <a:gd name="adj4" fmla="val -19558"/>
              <a:gd name="adj5" fmla="val -58361"/>
              <a:gd name="adj6" fmla="val -363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Внедрить систему социальной поддержки граждан, систематически участвующих в волонтерских проектах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4788024" y="4410351"/>
            <a:ext cx="3816424" cy="1466921"/>
          </a:xfrm>
          <a:prstGeom prst="borderCallout2">
            <a:avLst>
              <a:gd name="adj1" fmla="val 19413"/>
              <a:gd name="adj2" fmla="val -897"/>
              <a:gd name="adj3" fmla="val 18750"/>
              <a:gd name="adj4" fmla="val -16667"/>
              <a:gd name="adj5" fmla="val -164206"/>
              <a:gd name="adj6" fmla="val -495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не менее 25 тыс. специалистов по работе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сфере добровольчества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технологий работы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волонтерами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296326" y="2996951"/>
            <a:ext cx="3312368" cy="3024337"/>
          </a:xfrm>
          <a:prstGeom prst="borderCallout1">
            <a:avLst>
              <a:gd name="adj1" fmla="val 2629"/>
              <a:gd name="adj2" fmla="val 29457"/>
              <a:gd name="adj3" fmla="val -33164"/>
              <a:gd name="adj4" fmla="val 29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Запустить 318 центров поддержки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 них есть: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300 кабинетов волонтерских центров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школ;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ресурсных центров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добровольчества в сфере культуры безопасности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ЧС</a:t>
            </a:r>
          </a:p>
        </p:txBody>
      </p:sp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15" y="180269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Главная цель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100" y="1424066"/>
            <a:ext cx="8706048" cy="29003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</a:t>
            </a:r>
          </a:p>
        </p:txBody>
      </p:sp>
      <p:pic>
        <p:nvPicPr>
          <p:cNvPr id="7" name="Содержимое 7" descr="42341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00504"/>
            <a:ext cx="2863153" cy="25839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732184"/>
            <a:ext cx="9144000" cy="61258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9. Проект «Экспорт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86461"/>
            <a:ext cx="29523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в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университетах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 образовательных программ,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прошедших международную аккредитацию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1860" y="2621811"/>
            <a:ext cx="2700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10 специальных сайтов,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привлечь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иностранных граждан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2020 – 31 декабря 2024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21396" y="1844824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1860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2021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20834" y="1844823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58" y="2621811"/>
            <a:ext cx="32725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не менее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ресурсных центров, которые обеспечат популяризацию изучения общеобразовательных предметов на углубленном уровне в странах-партнерах(на русском языке)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980728"/>
            <a:ext cx="2520280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 декабря 2024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137158" y="1880174"/>
            <a:ext cx="702332" cy="741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7" descr="42341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130" y="4869160"/>
            <a:ext cx="2185998" cy="19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6Rz7Zx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Цели проекта</a:t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«Социальные лифты для каждого»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740602"/>
            <a:ext cx="4716524" cy="413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40603"/>
            <a:ext cx="4716016" cy="41366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299275"/>
            <a:ext cx="3024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Проконтролировать функционирование онлайн-платформы системы профессиональных конкурсов,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 предоставить работникам возможность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карьерного роста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348880"/>
            <a:ext cx="3312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и провести 35 конкурсов,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предоставить гражданам возможность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карьерного роста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охватом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1,7 млн. граждан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году</a:t>
            </a:r>
          </a:p>
        </p:txBody>
      </p:sp>
      <p:pic>
        <p:nvPicPr>
          <p:cNvPr id="14" name="Рисунок 13" descr="IM2709_08_136730847707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81128"/>
            <a:ext cx="3051423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 descr="logo_NPRus_netbox.png"/>
          <p:cNvPicPr>
            <a:picLocks noChangeAspect="1"/>
          </p:cNvPicPr>
          <p:nvPr/>
        </p:nvPicPr>
        <p:blipFill>
          <a:blip r:embed="rId3" cstate="print"/>
          <a:srcRect l="49167"/>
          <a:stretch>
            <a:fillRect/>
          </a:stretch>
        </p:blipFill>
        <p:spPr>
          <a:xfrm>
            <a:off x="2627784" y="2955390"/>
            <a:ext cx="4248472" cy="27778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Видео о национальном проекте</a:t>
            </a:r>
          </a:p>
          <a:p>
            <a:pPr algn="ctr"/>
            <a:r>
              <a:rPr lang="ru-RU" sz="2400" dirty="0"/>
              <a:t>Министр просвещения РФ Ольга Васильева о национальном проекте «Образование»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u="sng" dirty="0">
                <a:hlinkClick r:id="rId4"/>
              </a:rPr>
              <a:t>https://strategy24.ru/rf/projects/project/view?slug=natsional-nyy-proyekt-obrazovaniye&amp;category=education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 bwMode="auto">
          <a:xfrm>
            <a:off x="214282" y="0"/>
            <a:ext cx="85689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Для презентации использованы</a:t>
            </a:r>
          </a:p>
        </p:txBody>
      </p:sp>
      <p:sp>
        <p:nvSpPr>
          <p:cNvPr id="6" name="Содержимое 4"/>
          <p:cNvSpPr>
            <a:spLocks noGrp="1"/>
          </p:cNvSpPr>
          <p:nvPr/>
        </p:nvSpPr>
        <p:spPr bwMode="auto">
          <a:xfrm>
            <a:off x="285720" y="1214422"/>
            <a:ext cx="85689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из Паспорта национального проекта "Образование«, утв. президиумом Совета при  Президенте Российской Федерации по стратегическому </a:t>
            </a:r>
            <a:b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развитию и национальным проектам (протокол от 3 сентября 2018 г. №10).</a:t>
            </a:r>
          </a:p>
          <a:p>
            <a:pPr>
              <a:buNone/>
            </a:pPr>
            <a:endParaRPr lang="ru-RU" sz="1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powerpointbase.com</a:t>
            </a:r>
            <a:endParaRPr lang="ru-RU" sz="28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ipart-bow-corner-16.png"/>
          <p:cNvPicPr>
            <a:picLocks noChangeAspect="1"/>
          </p:cNvPicPr>
          <p:nvPr/>
        </p:nvPicPr>
        <p:blipFill>
          <a:blip r:embed="rId2" cstate="print">
            <a:lum bright="-3000"/>
          </a:blip>
          <a:stretch>
            <a:fillRect/>
          </a:stretch>
        </p:blipFill>
        <p:spPr>
          <a:xfrm>
            <a:off x="0" y="1"/>
            <a:ext cx="3568799" cy="1628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642918"/>
            <a:ext cx="72362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федеральных проектов </a:t>
            </a: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затрагивают развитие школьного, среднего профессионального образования, воспитания,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волонтёрства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цифровизации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8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7341786.duozwjbmas.W6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714752"/>
            <a:ext cx="5310922" cy="266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0042"/>
            <a:ext cx="8496944" cy="5715040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Перечень федеральных проектов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Современная школа.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Успех каждого ребенка.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Поддержка семей, имеющих детей.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Цифровая образовательная среда.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Учитель будущего.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Молодые профессионалы.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Новые возможности для каждого.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Социальная активность.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Экспорт образования. </a:t>
            </a:r>
          </a:p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 Социальные лифты для каждого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redhighligh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953" y="-131940"/>
            <a:ext cx="892252" cy="1093669"/>
          </a:xfrm>
          <a:prstGeom prst="rect">
            <a:avLst/>
          </a:prstGeom>
        </p:spPr>
      </p:pic>
      <p:pic>
        <p:nvPicPr>
          <p:cNvPr id="7" name="Содержимое 4" descr="education-png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714752"/>
            <a:ext cx="2174420" cy="2174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Rz7Zx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36512" y="1052736"/>
            <a:ext cx="9180512" cy="5832648"/>
          </a:xfrm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140016" y="44624"/>
            <a:ext cx="886133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Проект «Современная школа»</a:t>
            </a:r>
          </a:p>
        </p:txBody>
      </p:sp>
      <p:pic>
        <p:nvPicPr>
          <p:cNvPr id="5" name="Рисунок 4" descr="arrow-banner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8712968" cy="4824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5716413"/>
            <a:ext cx="3025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год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48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3" descr="0-podlozky-esselte-a4-s-obrim-klipem-cervena.png"/>
          <p:cNvPicPr>
            <a:picLocks noChangeAspect="1"/>
          </p:cNvPicPr>
          <p:nvPr/>
        </p:nvPicPr>
        <p:blipFill rotWithShape="1">
          <a:blip r:embed="rId5" cstate="print"/>
          <a:srcRect l="16000" r="17333"/>
          <a:stretch/>
        </p:blipFill>
        <p:spPr>
          <a:xfrm>
            <a:off x="0" y="2793953"/>
            <a:ext cx="3600400" cy="4064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156" y="2042160"/>
            <a:ext cx="837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Обновить ФГОС общего образования и требования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результатам освоения образовательных программ, ввести «гибкие» компетенции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026" y="1062133"/>
            <a:ext cx="8350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Провести оценку качества образования во 100%  школах на основе международных исследований.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160" y="3642610"/>
            <a:ext cx="30182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Повысить качество преподавания предметной области «Технология»  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изучать предмет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базе технопарков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 fontAlgn="base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Обновить материально-техническую базу ОО</a:t>
            </a:r>
          </a:p>
          <a:p>
            <a:pPr algn="ctr" fontAlgn="base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39843" y="224852"/>
            <a:ext cx="8709285" cy="6385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«Гибкие» компетенции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48690"/>
              </p:ext>
            </p:extLst>
          </p:nvPr>
        </p:nvGraphicFramePr>
        <p:xfrm>
          <a:off x="545020" y="2529630"/>
          <a:ext cx="8101974" cy="3925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12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9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1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HARD SKILLS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SOFT SKILLS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Важны логика и интеллект, которые измеряют уровнем 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Важен высокий коэффициент эмоционального интеллекта 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Наличие и уровень «твердых» навыков проверяют при помощи экзаменов и аттестаций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Проявление «мягких» навыков сложно отследить, измерить или показать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Практически не изменяются, не зависимо от того, в какой среде (компания, коллектив, отдел) находится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Требуют адаптации под конкретную аудиторию и ситуацию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Приобретаются путем анализа и запоминания готового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Формирование навыков основано на личном опыте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6044" y="785185"/>
            <a:ext cx="8087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софтскилз</a:t>
            </a:r>
            <a:r>
              <a:rPr lang="ru-RU" dirty="0">
                <a:latin typeface="Arial" pitchFamily="34" charset="0"/>
                <a:cs typeface="Arial" pitchFamily="34" charset="0"/>
              </a:rPr>
              <a:t>», англ.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soft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– «мягкие навыки» или «гибкие навыки») позволяют быть успешным независимо от специфики деятельности и направления, в котором работает человек. Противоположность –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ard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хардскилз</a:t>
            </a:r>
            <a:r>
              <a:rPr lang="ru-RU" dirty="0">
                <a:latin typeface="Arial" pitchFamily="34" charset="0"/>
                <a:cs typeface="Arial" pitchFamily="34" charset="0"/>
              </a:rPr>
              <a:t>», англ.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ard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skills</a:t>
            </a:r>
            <a:r>
              <a:rPr lang="ru-RU" dirty="0">
                <a:latin typeface="Arial" pitchFamily="34" charset="0"/>
                <a:cs typeface="Arial" pitchFamily="34" charset="0"/>
              </a:rPr>
              <a:t> – «твердые навыки»). Это навыки, связанные с профессиональной деятельностью.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isconnected-01-abstract-3d-hd-f669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39843" y="224852"/>
            <a:ext cx="8709285" cy="6385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   компетенций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«твердых</a:t>
            </a:r>
            <a:r>
              <a:rPr kumimoji="0" lang="ru-RU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и          «</a:t>
            </a:r>
            <a:r>
              <a:rPr kumimoji="0" lang="ru-RU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гибких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</a:t>
            </a:r>
            <a:endParaRPr kumimoji="0" lang="ru-RU" sz="32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08937" y="1667389"/>
            <a:ext cx="4038600" cy="4714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77500" lnSpcReduction="20000"/>
          </a:bodyPr>
          <a:lstStyle/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транспортным средством.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Знание иностранных языков.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Владение узкоспециализированными программами (в части бухгалтерского и управленческого учета,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дизайна, программирования, монтирования видео)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99937" y="1667389"/>
            <a:ext cx="4038600" cy="4714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77500" lnSpcReduction="20000"/>
          </a:bodyPr>
          <a:lstStyle/>
          <a:p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Умение непрерывно учиться.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временем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Коммуникабельность (ведение переговоров, убеждение и командная работа,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клиенториен-тированность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стрессом и эмоциями (способность быть тактичным и проявлять дипломатию)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-square_iMZOXL3j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57620" y="0"/>
            <a:ext cx="685804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56992"/>
            <a:ext cx="6788537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Сформировать систему функционирования 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школьных психологических служб</a:t>
            </a: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701" y="44624"/>
            <a:ext cx="80179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«Современная школа».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Что планируют к 2024 году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a308d4a77955f1b30aa3634891527a58.png"/>
          <p:cNvPicPr>
            <a:picLocks noChangeAspect="1"/>
          </p:cNvPicPr>
          <p:nvPr/>
        </p:nvPicPr>
        <p:blipFill>
          <a:blip r:embed="rId3" cstate="print"/>
          <a:srcRect t="1527"/>
          <a:stretch>
            <a:fillRect/>
          </a:stretch>
        </p:blipFill>
        <p:spPr>
          <a:xfrm>
            <a:off x="6752025" y="1643050"/>
            <a:ext cx="2361905" cy="2438376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-36512" y="182914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тыс. детей</a:t>
            </a:r>
          </a:p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новых классах городских 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сельских школ 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2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82914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16 000 школ </a:t>
            </a:r>
            <a:b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обладают улучшенной материально-технической базой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2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293096"/>
            <a:ext cx="36724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 школ,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работают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АОП, улучшили материально-техническую базу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293096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школ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введут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эксплуатацию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привлечением частных инвестиций </a:t>
            </a:r>
            <a:endParaRPr lang="ru-RU" sz="1400" b="1" dirty="0">
              <a:solidFill>
                <a:srgbClr val="1880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2709_08_136730847707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293096"/>
            <a:ext cx="2741194" cy="22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01-square_iMZOXL3j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1"/>
            <a:ext cx="9144000" cy="6858001"/>
          </a:xfrm>
          <a:prstGeom prst="rect">
            <a:avLst/>
          </a:prstGeom>
        </p:spPr>
      </p:pic>
      <p:pic>
        <p:nvPicPr>
          <p:cNvPr id="8" name="Рисунок 7" descr="arrow-bann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67926"/>
            <a:ext cx="8064896" cy="30811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в планах: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создать целевую модель развития региональных систем дополнительного образования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2. Проект «Успех каждого ребенка»</a:t>
            </a:r>
          </a:p>
        </p:txBody>
      </p:sp>
      <p:pic>
        <p:nvPicPr>
          <p:cNvPr id="5" name="Рисунок 4" descr="37341786.duozwjbmas.W6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714752"/>
            <a:ext cx="5164626" cy="29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5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934</Words>
  <Application>Microsoft Office PowerPoint</Application>
  <PresentationFormat>Экран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Главная цель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V. Ermakova</dc:creator>
  <cp:lastModifiedBy>Жуковы</cp:lastModifiedBy>
  <cp:revision>78</cp:revision>
  <dcterms:created xsi:type="dcterms:W3CDTF">2019-02-20T12:56:44Z</dcterms:created>
  <dcterms:modified xsi:type="dcterms:W3CDTF">2019-09-13T04:07:42Z</dcterms:modified>
</cp:coreProperties>
</file>