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12"/>
  </p:notesMasterIdLst>
  <p:handoutMasterIdLst>
    <p:handoutMasterId r:id="rId13"/>
  </p:handoutMasterIdLst>
  <p:sldIdLst>
    <p:sldId id="580" r:id="rId2"/>
    <p:sldId id="619" r:id="rId3"/>
    <p:sldId id="590" r:id="rId4"/>
    <p:sldId id="620" r:id="rId5"/>
    <p:sldId id="613" r:id="rId6"/>
    <p:sldId id="591" r:id="rId7"/>
    <p:sldId id="597" r:id="rId8"/>
    <p:sldId id="599" r:id="rId9"/>
    <p:sldId id="600" r:id="rId10"/>
    <p:sldId id="601" r:id="rId1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3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16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55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1944" algn="l" defTabSz="912777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333" algn="l" defTabSz="912777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4727" algn="l" defTabSz="912777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115" algn="l" defTabSz="912777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EAFEFE"/>
    <a:srgbClr val="1476CE"/>
    <a:srgbClr val="CE0013"/>
    <a:srgbClr val="F20000"/>
    <a:srgbClr val="0000FF"/>
    <a:srgbClr val="00AEE9"/>
    <a:srgbClr val="CC9900"/>
    <a:srgbClr val="3349F7"/>
    <a:srgbClr val="00B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35" autoAdjust="0"/>
    <p:restoredTop sz="97514" autoAdjust="0"/>
  </p:normalViewPr>
  <p:slideViewPr>
    <p:cSldViewPr>
      <p:cViewPr varScale="1">
        <p:scale>
          <a:sx n="118" d="100"/>
          <a:sy n="118" d="100"/>
        </p:scale>
        <p:origin x="-33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132FB-4D40-481D-B63B-7D6156E8F6C7}" type="doc">
      <dgm:prSet loTypeId="urn:microsoft.com/office/officeart/2005/8/layout/target3" loCatId="relationship" qsTypeId="urn:microsoft.com/office/officeart/2005/8/quickstyle/3d5" qsCatId="3D" csTypeId="urn:microsoft.com/office/officeart/2005/8/colors/accent6_5" csCatId="accent6" phldr="1"/>
      <dgm:spPr>
        <a:scene3d>
          <a:camera prst="isometricOffAxis1Right" zoom="95000"/>
          <a:lightRig rig="flat" dir="t"/>
        </a:scene3d>
      </dgm:spPr>
      <dgm:t>
        <a:bodyPr/>
        <a:lstStyle/>
        <a:p>
          <a:endParaRPr lang="ru-RU"/>
        </a:p>
      </dgm:t>
    </dgm:pt>
    <dgm:pt modelId="{AD05C79D-773A-44CC-BD70-0646636C831E}">
      <dgm:prSet phldrT="[Текст]" custT="1"/>
      <dgm:spPr>
        <a:solidFill>
          <a:srgbClr val="FFC000">
            <a:alpha val="90000"/>
          </a:srgbClr>
        </a:solidFill>
        <a:effectLst>
          <a:outerShdw blurRad="50800" dist="50800" dir="5400000" algn="ctr" rotWithShape="0">
            <a:srgbClr val="000000"/>
          </a:outerShdw>
        </a:effectLst>
        <a:sp3d z="-60000" extrusionH="63500" prstMaterial="matte">
          <a:bevelT w="63500"/>
          <a:bevelB w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Создание закрытых сегментов электронных изданий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и наполнение электронной библиотеки ресурсами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научно-исследовательских организаций </a:t>
          </a:r>
          <a:endParaRPr lang="ru-RU" sz="1600" dirty="0"/>
        </a:p>
      </dgm:t>
    </dgm:pt>
    <dgm:pt modelId="{7EBC684F-E2F3-4DCB-80FA-CB6DB783218E}" type="parTrans" cxnId="{144DFD1F-997A-4529-999C-B2EAEF02C9F4}">
      <dgm:prSet/>
      <dgm:spPr/>
      <dgm:t>
        <a:bodyPr/>
        <a:lstStyle/>
        <a:p>
          <a:endParaRPr lang="ru-RU"/>
        </a:p>
      </dgm:t>
    </dgm:pt>
    <dgm:pt modelId="{FD840993-0D91-4E20-ACC8-96EA346FACB4}" type="sibTrans" cxnId="{144DFD1F-997A-4529-999C-B2EAEF02C9F4}">
      <dgm:prSet/>
      <dgm:spPr/>
      <dgm:t>
        <a:bodyPr/>
        <a:lstStyle/>
        <a:p>
          <a:endParaRPr lang="ru-RU"/>
        </a:p>
      </dgm:t>
    </dgm:pt>
    <dgm:pt modelId="{A37A189F-0DE6-4FE4-9123-99728C2F06D9}">
      <dgm:prSet phldrT="[Текст]" custT="1"/>
      <dgm:spPr>
        <a:solidFill>
          <a:srgbClr val="CCFF99">
            <a:alpha val="90000"/>
          </a:srgbClr>
        </a:solidFill>
      </dgm:spPr>
      <dgm:t>
        <a:bodyPr/>
        <a:lstStyle/>
        <a:p>
          <a:endParaRPr lang="ru-RU" sz="1800" dirty="0">
            <a:solidFill>
              <a:srgbClr val="0000FF"/>
            </a:solidFill>
          </a:endParaRPr>
        </a:p>
      </dgm:t>
    </dgm:pt>
    <dgm:pt modelId="{34FE4A2B-4176-4831-A9F7-841C2792FEB6}" type="parTrans" cxnId="{3050911D-F742-4587-8BAD-D590A4272457}">
      <dgm:prSet/>
      <dgm:spPr/>
      <dgm:t>
        <a:bodyPr/>
        <a:lstStyle/>
        <a:p>
          <a:endParaRPr lang="ru-RU"/>
        </a:p>
      </dgm:t>
    </dgm:pt>
    <dgm:pt modelId="{66DEA37A-9EB2-43F4-B935-16C55BE0FF23}" type="sibTrans" cxnId="{3050911D-F742-4587-8BAD-D590A4272457}">
      <dgm:prSet/>
      <dgm:spPr/>
      <dgm:t>
        <a:bodyPr/>
        <a:lstStyle/>
        <a:p>
          <a:endParaRPr lang="ru-RU"/>
        </a:p>
      </dgm:t>
    </dgm:pt>
    <dgm:pt modelId="{D70E68FF-C9A6-45BC-B283-E62050E1D0CE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Подключение к единой информационной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образовательной среде всех воинских частей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Предоставление возможности всем военнослужащим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использовать информационные образовательные ресурсы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для повышения уровня профессиональных знаний</a:t>
          </a:r>
          <a:endParaRPr lang="ru-RU" sz="1600" dirty="0"/>
        </a:p>
      </dgm:t>
    </dgm:pt>
    <dgm:pt modelId="{FA9FB398-EEBC-4FD8-B9DE-24515E8D631B}" type="parTrans" cxnId="{C6191625-1211-4D02-A8FF-E8835866F484}">
      <dgm:prSet/>
      <dgm:spPr/>
      <dgm:t>
        <a:bodyPr/>
        <a:lstStyle/>
        <a:p>
          <a:endParaRPr lang="ru-RU"/>
        </a:p>
      </dgm:t>
    </dgm:pt>
    <dgm:pt modelId="{9FA12AED-A1AA-4CF2-B98E-95FDAD9AD0C7}" type="sibTrans" cxnId="{C6191625-1211-4D02-A8FF-E8835866F484}">
      <dgm:prSet/>
      <dgm:spPr/>
      <dgm:t>
        <a:bodyPr/>
        <a:lstStyle/>
        <a:p>
          <a:endParaRPr lang="ru-RU"/>
        </a:p>
      </dgm:t>
    </dgm:pt>
    <dgm:pt modelId="{933D5D9A-7FF7-4D91-8A1C-5EC7D49F1FD3}" type="pres">
      <dgm:prSet presAssocID="{B5D132FB-4D40-481D-B63B-7D6156E8F6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8A041-6A58-4199-AC9F-50D8FE9E7A3C}" type="pres">
      <dgm:prSet presAssocID="{AD05C79D-773A-44CC-BD70-0646636C831E}" presName="circle1" presStyleLbl="node1" presStyleIdx="0" presStyleCnt="3" custLinFactNeighborX="1552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0">
          <a:solidFill>
            <a:srgbClr val="FF9966"/>
          </a:solidFill>
        </a:ln>
      </dgm:spPr>
      <dgm:t>
        <a:bodyPr/>
        <a:lstStyle/>
        <a:p>
          <a:endParaRPr lang="ru-RU"/>
        </a:p>
      </dgm:t>
    </dgm:pt>
    <dgm:pt modelId="{DDF39918-B2ED-4ED3-8CFE-AB8C8542E5D1}" type="pres">
      <dgm:prSet presAssocID="{AD05C79D-773A-44CC-BD70-0646636C831E}" presName="space" presStyleCnt="0"/>
      <dgm:spPr/>
      <dgm:t>
        <a:bodyPr/>
        <a:lstStyle/>
        <a:p>
          <a:endParaRPr lang="ru-RU"/>
        </a:p>
      </dgm:t>
    </dgm:pt>
    <dgm:pt modelId="{18B897A8-C20E-40E5-B27B-DA791D9A4FB6}" type="pres">
      <dgm:prSet presAssocID="{AD05C79D-773A-44CC-BD70-0646636C831E}" presName="rect1" presStyleLbl="alignAcc1" presStyleIdx="0" presStyleCnt="3"/>
      <dgm:spPr/>
      <dgm:t>
        <a:bodyPr/>
        <a:lstStyle/>
        <a:p>
          <a:endParaRPr lang="ru-RU"/>
        </a:p>
      </dgm:t>
    </dgm:pt>
    <dgm:pt modelId="{AE792367-6C49-42EF-9DD9-E6A21C18481A}" type="pres">
      <dgm:prSet presAssocID="{A37A189F-0DE6-4FE4-9123-99728C2F06D9}" presName="vertSpace2" presStyleLbl="node1" presStyleIdx="0" presStyleCnt="3"/>
      <dgm:spPr/>
      <dgm:t>
        <a:bodyPr/>
        <a:lstStyle/>
        <a:p>
          <a:endParaRPr lang="ru-RU"/>
        </a:p>
      </dgm:t>
    </dgm:pt>
    <dgm:pt modelId="{A2252594-847B-417D-BECF-BE57637629B5}" type="pres">
      <dgm:prSet presAssocID="{A37A189F-0DE6-4FE4-9123-99728C2F06D9}" presName="circle2" presStyleLbl="node1" presStyleIdx="1" presStyleCnt="3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BE7319EB-4632-4AB7-938B-6DCC2795D636}" type="pres">
      <dgm:prSet presAssocID="{A37A189F-0DE6-4FE4-9123-99728C2F06D9}" presName="rect2" presStyleLbl="alignAcc1" presStyleIdx="1" presStyleCnt="3" custScaleY="101786"/>
      <dgm:spPr/>
      <dgm:t>
        <a:bodyPr/>
        <a:lstStyle/>
        <a:p>
          <a:endParaRPr lang="ru-RU"/>
        </a:p>
      </dgm:t>
    </dgm:pt>
    <dgm:pt modelId="{717137F3-CDCD-4C42-972D-20A607B02AF1}" type="pres">
      <dgm:prSet presAssocID="{D70E68FF-C9A6-45BC-B283-E62050E1D0CE}" presName="vertSpace3" presStyleLbl="node1" presStyleIdx="1" presStyleCnt="3"/>
      <dgm:spPr/>
      <dgm:t>
        <a:bodyPr/>
        <a:lstStyle/>
        <a:p>
          <a:endParaRPr lang="ru-RU"/>
        </a:p>
      </dgm:t>
    </dgm:pt>
    <dgm:pt modelId="{2594CFF4-CA72-4D3B-A230-EF5187F62ECF}" type="pres">
      <dgm:prSet presAssocID="{D70E68FF-C9A6-45BC-B283-E62050E1D0CE}" presName="circle3" presStyleLbl="node1" presStyleIdx="2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E429094E-FBDC-4244-8BCB-03683C41009E}" type="pres">
      <dgm:prSet presAssocID="{D70E68FF-C9A6-45BC-B283-E62050E1D0CE}" presName="rect3" presStyleLbl="alignAcc1" presStyleIdx="2" presStyleCnt="3" custScaleX="100000" custLinFactY="-1587" custLinFactNeighborY="-100000"/>
      <dgm:spPr/>
      <dgm:t>
        <a:bodyPr/>
        <a:lstStyle/>
        <a:p>
          <a:endParaRPr lang="ru-RU"/>
        </a:p>
      </dgm:t>
    </dgm:pt>
    <dgm:pt modelId="{39E00383-71EB-4F4B-882A-BE80DC83A18B}" type="pres">
      <dgm:prSet presAssocID="{AD05C79D-773A-44CC-BD70-0646636C83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70127-65B6-4EF0-99D2-1D7749127CD6}" type="pres">
      <dgm:prSet presAssocID="{A37A189F-0DE6-4FE4-9123-99728C2F06D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03B9A-1832-45D8-A87A-BEC0CA4FA001}" type="pres">
      <dgm:prSet presAssocID="{D70E68FF-C9A6-45BC-B283-E62050E1D0C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7EB9A-1678-496E-A175-49C5CBE462EA}" type="presOf" srcId="{A37A189F-0DE6-4FE4-9123-99728C2F06D9}" destId="{BE7319EB-4632-4AB7-938B-6DCC2795D636}" srcOrd="0" destOrd="0" presId="urn:microsoft.com/office/officeart/2005/8/layout/target3"/>
    <dgm:cxn modelId="{F15256E5-6F48-47D3-81C7-085429AEB71E}" type="presOf" srcId="{A37A189F-0DE6-4FE4-9123-99728C2F06D9}" destId="{EF470127-65B6-4EF0-99D2-1D7749127CD6}" srcOrd="1" destOrd="0" presId="urn:microsoft.com/office/officeart/2005/8/layout/target3"/>
    <dgm:cxn modelId="{27D44CDD-06B5-4C1D-9680-D469C5398C08}" type="presOf" srcId="{D70E68FF-C9A6-45BC-B283-E62050E1D0CE}" destId="{ADF03B9A-1832-45D8-A87A-BEC0CA4FA001}" srcOrd="1" destOrd="0" presId="urn:microsoft.com/office/officeart/2005/8/layout/target3"/>
    <dgm:cxn modelId="{049A27A6-C1CE-4AF5-96E0-CF37348790A6}" type="presOf" srcId="{AD05C79D-773A-44CC-BD70-0646636C831E}" destId="{39E00383-71EB-4F4B-882A-BE80DC83A18B}" srcOrd="1" destOrd="0" presId="urn:microsoft.com/office/officeart/2005/8/layout/target3"/>
    <dgm:cxn modelId="{DB63FD69-B40B-46D3-A062-8BE02F9AB1B2}" type="presOf" srcId="{D70E68FF-C9A6-45BC-B283-E62050E1D0CE}" destId="{E429094E-FBDC-4244-8BCB-03683C41009E}" srcOrd="0" destOrd="0" presId="urn:microsoft.com/office/officeart/2005/8/layout/target3"/>
    <dgm:cxn modelId="{BD42D06C-1790-4F5E-B2C6-8D3A18005B6E}" type="presOf" srcId="{B5D132FB-4D40-481D-B63B-7D6156E8F6C7}" destId="{933D5D9A-7FF7-4D91-8A1C-5EC7D49F1FD3}" srcOrd="0" destOrd="0" presId="urn:microsoft.com/office/officeart/2005/8/layout/target3"/>
    <dgm:cxn modelId="{F5585636-F573-4977-AF68-B448E6DCAF28}" type="presOf" srcId="{AD05C79D-773A-44CC-BD70-0646636C831E}" destId="{18B897A8-C20E-40E5-B27B-DA791D9A4FB6}" srcOrd="0" destOrd="0" presId="urn:microsoft.com/office/officeart/2005/8/layout/target3"/>
    <dgm:cxn modelId="{C6191625-1211-4D02-A8FF-E8835866F484}" srcId="{B5D132FB-4D40-481D-B63B-7D6156E8F6C7}" destId="{D70E68FF-C9A6-45BC-B283-E62050E1D0CE}" srcOrd="2" destOrd="0" parTransId="{FA9FB398-EEBC-4FD8-B9DE-24515E8D631B}" sibTransId="{9FA12AED-A1AA-4CF2-B98E-95FDAD9AD0C7}"/>
    <dgm:cxn modelId="{3050911D-F742-4587-8BAD-D590A4272457}" srcId="{B5D132FB-4D40-481D-B63B-7D6156E8F6C7}" destId="{A37A189F-0DE6-4FE4-9123-99728C2F06D9}" srcOrd="1" destOrd="0" parTransId="{34FE4A2B-4176-4831-A9F7-841C2792FEB6}" sibTransId="{66DEA37A-9EB2-43F4-B935-16C55BE0FF23}"/>
    <dgm:cxn modelId="{144DFD1F-997A-4529-999C-B2EAEF02C9F4}" srcId="{B5D132FB-4D40-481D-B63B-7D6156E8F6C7}" destId="{AD05C79D-773A-44CC-BD70-0646636C831E}" srcOrd="0" destOrd="0" parTransId="{7EBC684F-E2F3-4DCB-80FA-CB6DB783218E}" sibTransId="{FD840993-0D91-4E20-ACC8-96EA346FACB4}"/>
    <dgm:cxn modelId="{14598343-797E-40A0-A466-465A28A3B59B}" type="presParOf" srcId="{933D5D9A-7FF7-4D91-8A1C-5EC7D49F1FD3}" destId="{64C8A041-6A58-4199-AC9F-50D8FE9E7A3C}" srcOrd="0" destOrd="0" presId="urn:microsoft.com/office/officeart/2005/8/layout/target3"/>
    <dgm:cxn modelId="{E73D72DC-0383-43E2-BB09-51EA65A08641}" type="presParOf" srcId="{933D5D9A-7FF7-4D91-8A1C-5EC7D49F1FD3}" destId="{DDF39918-B2ED-4ED3-8CFE-AB8C8542E5D1}" srcOrd="1" destOrd="0" presId="urn:microsoft.com/office/officeart/2005/8/layout/target3"/>
    <dgm:cxn modelId="{529B1D51-B49C-451B-A8E4-C7777AFF6B70}" type="presParOf" srcId="{933D5D9A-7FF7-4D91-8A1C-5EC7D49F1FD3}" destId="{18B897A8-C20E-40E5-B27B-DA791D9A4FB6}" srcOrd="2" destOrd="0" presId="urn:microsoft.com/office/officeart/2005/8/layout/target3"/>
    <dgm:cxn modelId="{C733752B-799F-4E6A-BF02-E970F72C021B}" type="presParOf" srcId="{933D5D9A-7FF7-4D91-8A1C-5EC7D49F1FD3}" destId="{AE792367-6C49-42EF-9DD9-E6A21C18481A}" srcOrd="3" destOrd="0" presId="urn:microsoft.com/office/officeart/2005/8/layout/target3"/>
    <dgm:cxn modelId="{E31BD732-5113-496B-B4CD-7D63501497F6}" type="presParOf" srcId="{933D5D9A-7FF7-4D91-8A1C-5EC7D49F1FD3}" destId="{A2252594-847B-417D-BECF-BE57637629B5}" srcOrd="4" destOrd="0" presId="urn:microsoft.com/office/officeart/2005/8/layout/target3"/>
    <dgm:cxn modelId="{0F37FE99-BA69-4E83-9B39-8744CECD27D3}" type="presParOf" srcId="{933D5D9A-7FF7-4D91-8A1C-5EC7D49F1FD3}" destId="{BE7319EB-4632-4AB7-938B-6DCC2795D636}" srcOrd="5" destOrd="0" presId="urn:microsoft.com/office/officeart/2005/8/layout/target3"/>
    <dgm:cxn modelId="{FA27E6CD-FE2F-4465-815C-4A4FEC29EBDA}" type="presParOf" srcId="{933D5D9A-7FF7-4D91-8A1C-5EC7D49F1FD3}" destId="{717137F3-CDCD-4C42-972D-20A607B02AF1}" srcOrd="6" destOrd="0" presId="urn:microsoft.com/office/officeart/2005/8/layout/target3"/>
    <dgm:cxn modelId="{B21285A7-C782-4413-AE4A-6BFA14BF61CF}" type="presParOf" srcId="{933D5D9A-7FF7-4D91-8A1C-5EC7D49F1FD3}" destId="{2594CFF4-CA72-4D3B-A230-EF5187F62ECF}" srcOrd="7" destOrd="0" presId="urn:microsoft.com/office/officeart/2005/8/layout/target3"/>
    <dgm:cxn modelId="{D74D7324-8D0F-4A0D-A80C-45336E2DE63A}" type="presParOf" srcId="{933D5D9A-7FF7-4D91-8A1C-5EC7D49F1FD3}" destId="{E429094E-FBDC-4244-8BCB-03683C41009E}" srcOrd="8" destOrd="0" presId="urn:microsoft.com/office/officeart/2005/8/layout/target3"/>
    <dgm:cxn modelId="{36F0B4D0-7BFA-4885-9304-A250E560AEC8}" type="presParOf" srcId="{933D5D9A-7FF7-4D91-8A1C-5EC7D49F1FD3}" destId="{39E00383-71EB-4F4B-882A-BE80DC83A18B}" srcOrd="9" destOrd="0" presId="urn:microsoft.com/office/officeart/2005/8/layout/target3"/>
    <dgm:cxn modelId="{4E7ECB61-D4B1-4E5D-817B-20E6559847A4}" type="presParOf" srcId="{933D5D9A-7FF7-4D91-8A1C-5EC7D49F1FD3}" destId="{EF470127-65B6-4EF0-99D2-1D7749127CD6}" srcOrd="10" destOrd="0" presId="urn:microsoft.com/office/officeart/2005/8/layout/target3"/>
    <dgm:cxn modelId="{EF56CFB6-4315-4F88-8303-507303D6710E}" type="presParOf" srcId="{933D5D9A-7FF7-4D91-8A1C-5EC7D49F1FD3}" destId="{ADF03B9A-1832-45D8-A87A-BEC0CA4FA00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C8A041-6A58-4199-AC9F-50D8FE9E7A3C}">
      <dsp:nvSpPr>
        <dsp:cNvPr id="0" name=""/>
        <dsp:cNvSpPr/>
      </dsp:nvSpPr>
      <dsp:spPr>
        <a:xfrm>
          <a:off x="41184" y="0"/>
          <a:ext cx="2653651" cy="26536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0">
          <a:solidFill>
            <a:srgbClr val="FF9966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897A8-C20E-40E5-B27B-DA791D9A4FB6}">
      <dsp:nvSpPr>
        <dsp:cNvPr id="0" name=""/>
        <dsp:cNvSpPr/>
      </dsp:nvSpPr>
      <dsp:spPr>
        <a:xfrm>
          <a:off x="1326825" y="0"/>
          <a:ext cx="5441926" cy="2653651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  <a:scene3d>
          <a:camera prst="isometricOffAxis1Right" zoom="95000"/>
          <a:lightRig rig="flat" dir="t"/>
        </a:scene3d>
        <a:sp3d z="-60000" extrusionH="63500" prstMaterial="matte">
          <a:bevelT w="63500"/>
          <a:bevelB w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Создание закрытых сегментов электронных изданий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 наполнение электронной библиотеки ресурсами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научно-исследовательских организаций </a:t>
          </a:r>
          <a:endParaRPr lang="ru-RU" sz="1600" kern="1200" dirty="0"/>
        </a:p>
      </dsp:txBody>
      <dsp:txXfrm>
        <a:off x="1326825" y="0"/>
        <a:ext cx="5441926" cy="796097"/>
      </dsp:txXfrm>
    </dsp:sp>
    <dsp:sp modelId="{A2252594-847B-417D-BECF-BE57637629B5}">
      <dsp:nvSpPr>
        <dsp:cNvPr id="0" name=""/>
        <dsp:cNvSpPr/>
      </dsp:nvSpPr>
      <dsp:spPr>
        <a:xfrm>
          <a:off x="464389" y="796097"/>
          <a:ext cx="1724872" cy="17248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319EB-4632-4AB7-938B-6DCC2795D636}">
      <dsp:nvSpPr>
        <dsp:cNvPr id="0" name=""/>
        <dsp:cNvSpPr/>
      </dsp:nvSpPr>
      <dsp:spPr>
        <a:xfrm>
          <a:off x="1326825" y="780694"/>
          <a:ext cx="5441926" cy="1755678"/>
        </a:xfrm>
        <a:prstGeom prst="rect">
          <a:avLst/>
        </a:prstGeom>
        <a:solidFill>
          <a:srgbClr val="CCFF99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00FF"/>
            </a:solidFill>
          </a:endParaRPr>
        </a:p>
      </dsp:txBody>
      <dsp:txXfrm>
        <a:off x="1326825" y="780694"/>
        <a:ext cx="5441926" cy="810312"/>
      </dsp:txXfrm>
    </dsp:sp>
    <dsp:sp modelId="{2594CFF4-CA72-4D3B-A230-EF5187F62ECF}">
      <dsp:nvSpPr>
        <dsp:cNvPr id="0" name=""/>
        <dsp:cNvSpPr/>
      </dsp:nvSpPr>
      <dsp:spPr>
        <a:xfrm>
          <a:off x="928778" y="1592191"/>
          <a:ext cx="796094" cy="7960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9094E-FBDC-4244-8BCB-03683C41009E}">
      <dsp:nvSpPr>
        <dsp:cNvPr id="0" name=""/>
        <dsp:cNvSpPr/>
      </dsp:nvSpPr>
      <dsp:spPr>
        <a:xfrm>
          <a:off x="1326825" y="783463"/>
          <a:ext cx="5441926" cy="796094"/>
        </a:xfrm>
        <a:prstGeom prst="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Подключение к единой информационной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образовательной среде всех воинских частей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Предоставление возможности всем военнослужащим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использовать информационные образовательные ресурсы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для повышения уровня профессиональных знаний</a:t>
          </a:r>
          <a:endParaRPr lang="ru-RU" sz="1600" kern="1200" dirty="0"/>
        </a:p>
      </dsp:txBody>
      <dsp:txXfrm>
        <a:off x="1326825" y="783463"/>
        <a:ext cx="5441926" cy="796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D0B7-E005-4B5C-ACBB-1241F2E2009C}" type="datetime12">
              <a:rPr lang="ru-RU" smtClean="0"/>
              <a:pPr/>
              <a:t>3:26 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F6484-9940-4541-A177-E0341F53B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928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932" cy="4969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2"/>
            <a:ext cx="2946932" cy="4969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fld id="{98B45F39-5C15-40FF-B5A7-0FAFF5FD93E9}" type="datetime12">
              <a:rPr lang="ru-RU" smtClean="0"/>
              <a:pPr>
                <a:defRPr/>
              </a:pPr>
              <a:t>3:25 </a:t>
            </a:fld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7219"/>
            <a:ext cx="5438776" cy="44663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3"/>
            <a:ext cx="2946932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9673"/>
            <a:ext cx="2946932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fld id="{3FCD54F3-5119-4425-AAE9-355A8C3017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5304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3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7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5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1944" algn="l" defTabSz="9127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33" algn="l" defTabSz="9127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27" algn="l" defTabSz="9127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15" algn="l" defTabSz="9127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547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971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971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659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638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498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718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199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29492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564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63438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</p:spPr>
        <p:txBody>
          <a:bodyPr lIns="68580" tIns="34290" rIns="68580" bIns="34290"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BFE4525-623A-45D7-851B-2E8F0F9912BA}" type="datetimeFigureOut">
              <a:rPr lang="id-ID" smtClean="0"/>
              <a:pPr>
                <a:defRPr/>
              </a:pPr>
              <a:t>24/11/2020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</p:spPr>
        <p:txBody>
          <a:bodyPr lIns="68580" tIns="34290" rIns="68580" bIns="34290"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6" y="4767264"/>
            <a:ext cx="371475" cy="274637"/>
          </a:xfrm>
        </p:spPr>
        <p:txBody>
          <a:bodyPr lIns="68580" tIns="34290" rIns="68580" bIns="34290" anchor="t"/>
          <a:lstStyle>
            <a:lvl1pPr defTabSz="685783"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213ECD-BE21-404C-A800-9ADF1E0C9376}" type="slidenum">
              <a:rPr lang="id-ID" altLang="ru-RU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 altLang="ru-RU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96258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033164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783">
              <a:defRPr/>
            </a:pPr>
            <a:fld id="{063AF65B-A2B5-45CC-B4F8-7B8AA96C2134}" type="datetimeFigureOut">
              <a:rPr lang="id-ID" sz="1350" smtClean="0">
                <a:solidFill>
                  <a:prstClr val="black"/>
                </a:solidFill>
              </a:rPr>
              <a:pPr defTabSz="685783">
                <a:defRPr/>
              </a:pPr>
              <a:t>24/11/2020</a:t>
            </a:fld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l" defTabSz="685783">
              <a:defRPr/>
            </a:pPr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6" y="4767264"/>
            <a:ext cx="371475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algn="l" defTabSz="685783" fontAlgn="auto">
              <a:spcBef>
                <a:spcPts val="0"/>
              </a:spcBef>
              <a:spcAft>
                <a:spcPts val="0"/>
              </a:spcAft>
              <a:defRPr/>
            </a:pPr>
            <a:fld id="{9F5B7AA1-33DB-4E0F-96E4-69BABBA6511F}" type="slidenum">
              <a:rPr lang="id-ID" altLang="ru-RU" sz="1350" smtClean="0">
                <a:solidFill>
                  <a:prstClr val="black"/>
                </a:solidFill>
                <a:latin typeface="Calibri"/>
              </a:rPr>
              <a:pPr algn="l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altLang="ru-RU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15564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81139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6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60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5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85092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373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39" indent="0">
              <a:buNone/>
              <a:defRPr sz="1700" b="1"/>
            </a:lvl2pPr>
            <a:lvl3pPr marL="778877" indent="0">
              <a:buNone/>
              <a:defRPr sz="1500" b="1"/>
            </a:lvl3pPr>
            <a:lvl4pPr marL="1168317" indent="0">
              <a:buNone/>
              <a:defRPr sz="1400" b="1"/>
            </a:lvl4pPr>
            <a:lvl5pPr marL="1557756" indent="0">
              <a:buNone/>
              <a:defRPr sz="1400" b="1"/>
            </a:lvl5pPr>
            <a:lvl6pPr marL="1947194" indent="0">
              <a:buNone/>
              <a:defRPr sz="1400" b="1"/>
            </a:lvl6pPr>
            <a:lvl7pPr marL="2336633" indent="0">
              <a:buNone/>
              <a:defRPr sz="1400" b="1"/>
            </a:lvl7pPr>
            <a:lvl8pPr marL="2726072" indent="0">
              <a:buNone/>
              <a:defRPr sz="1400" b="1"/>
            </a:lvl8pPr>
            <a:lvl9pPr marL="31155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39" indent="0">
              <a:buNone/>
              <a:defRPr sz="1700" b="1"/>
            </a:lvl2pPr>
            <a:lvl3pPr marL="778877" indent="0">
              <a:buNone/>
              <a:defRPr sz="1500" b="1"/>
            </a:lvl3pPr>
            <a:lvl4pPr marL="1168317" indent="0">
              <a:buNone/>
              <a:defRPr sz="1400" b="1"/>
            </a:lvl4pPr>
            <a:lvl5pPr marL="1557756" indent="0">
              <a:buNone/>
              <a:defRPr sz="1400" b="1"/>
            </a:lvl5pPr>
            <a:lvl6pPr marL="1947194" indent="0">
              <a:buNone/>
              <a:defRPr sz="1400" b="1"/>
            </a:lvl6pPr>
            <a:lvl7pPr marL="2336633" indent="0">
              <a:buNone/>
              <a:defRPr sz="1400" b="1"/>
            </a:lvl7pPr>
            <a:lvl8pPr marL="2726072" indent="0">
              <a:buNone/>
              <a:defRPr sz="1400" b="1"/>
            </a:lvl8pPr>
            <a:lvl9pPr marL="31155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85867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11284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467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8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439" indent="0">
              <a:buNone/>
              <a:defRPr sz="1000"/>
            </a:lvl2pPr>
            <a:lvl3pPr marL="778877" indent="0">
              <a:buNone/>
              <a:defRPr sz="900"/>
            </a:lvl3pPr>
            <a:lvl4pPr marL="1168317" indent="0">
              <a:buNone/>
              <a:defRPr sz="800"/>
            </a:lvl4pPr>
            <a:lvl5pPr marL="1557756" indent="0">
              <a:buNone/>
              <a:defRPr sz="800"/>
            </a:lvl5pPr>
            <a:lvl6pPr marL="1947194" indent="0">
              <a:buNone/>
              <a:defRPr sz="800"/>
            </a:lvl6pPr>
            <a:lvl7pPr marL="2336633" indent="0">
              <a:buNone/>
              <a:defRPr sz="800"/>
            </a:lvl7pPr>
            <a:lvl8pPr marL="2726072" indent="0">
              <a:buNone/>
              <a:defRPr sz="800"/>
            </a:lvl8pPr>
            <a:lvl9pPr marL="31155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6728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439" indent="0">
              <a:buNone/>
              <a:defRPr sz="2400"/>
            </a:lvl2pPr>
            <a:lvl3pPr marL="778877" indent="0">
              <a:buNone/>
              <a:defRPr sz="2000"/>
            </a:lvl3pPr>
            <a:lvl4pPr marL="1168317" indent="0">
              <a:buNone/>
              <a:defRPr sz="1700"/>
            </a:lvl4pPr>
            <a:lvl5pPr marL="1557756" indent="0">
              <a:buNone/>
              <a:defRPr sz="1700"/>
            </a:lvl5pPr>
            <a:lvl6pPr marL="1947194" indent="0">
              <a:buNone/>
              <a:defRPr sz="1700"/>
            </a:lvl6pPr>
            <a:lvl7pPr marL="2336633" indent="0">
              <a:buNone/>
              <a:defRPr sz="1700"/>
            </a:lvl7pPr>
            <a:lvl8pPr marL="2726072" indent="0">
              <a:buNone/>
              <a:defRPr sz="1700"/>
            </a:lvl8pPr>
            <a:lvl9pPr marL="311551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439" indent="0">
              <a:buNone/>
              <a:defRPr sz="1000"/>
            </a:lvl2pPr>
            <a:lvl3pPr marL="778877" indent="0">
              <a:buNone/>
              <a:defRPr sz="900"/>
            </a:lvl3pPr>
            <a:lvl4pPr marL="1168317" indent="0">
              <a:buNone/>
              <a:defRPr sz="800"/>
            </a:lvl4pPr>
            <a:lvl5pPr marL="1557756" indent="0">
              <a:buNone/>
              <a:defRPr sz="800"/>
            </a:lvl5pPr>
            <a:lvl6pPr marL="1947194" indent="0">
              <a:buNone/>
              <a:defRPr sz="800"/>
            </a:lvl6pPr>
            <a:lvl7pPr marL="2336633" indent="0">
              <a:buNone/>
              <a:defRPr sz="800"/>
            </a:lvl7pPr>
            <a:lvl8pPr marL="2726072" indent="0">
              <a:buNone/>
              <a:defRPr sz="800"/>
            </a:lvl8pPr>
            <a:lvl9pPr marL="31155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8542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889" tIns="38945" rIns="77889" bIns="389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889" tIns="38945" rIns="77889" bIns="389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877" fontAlgn="auto">
              <a:spcBef>
                <a:spcPts val="0"/>
              </a:spcBef>
              <a:spcAft>
                <a:spcPts val="0"/>
              </a:spcAft>
            </a:pPr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78877" fontAlgn="auto">
                <a:spcBef>
                  <a:spcPts val="0"/>
                </a:spcBef>
                <a:spcAft>
                  <a:spcPts val="0"/>
                </a:spcAft>
              </a:pPr>
              <a:t>24.11.2020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87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877" fontAlgn="auto">
              <a:spcBef>
                <a:spcPts val="0"/>
              </a:spcBef>
              <a:spcAft>
                <a:spcPts val="0"/>
              </a:spcAft>
            </a:pPr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788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3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ransition spd="slow">
    <p:randomBar dir="vert"/>
  </p:transition>
  <p:txStyles>
    <p:titleStyle>
      <a:lvl1pPr algn="ctr" defTabSz="778877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079" indent="-292079" algn="l" defTabSz="77887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838" indent="-243399" algn="l" defTabSz="7788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97" indent="-194718" algn="l" defTabSz="7788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035" indent="-194718" algn="l" defTabSz="77887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476" indent="-194718" algn="l" defTabSz="778877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914" indent="-194718" algn="l" defTabSz="7788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353" indent="-194718" algn="l" defTabSz="7788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791" indent="-194718" algn="l" defTabSz="7788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232" indent="-194718" algn="l" defTabSz="7788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39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77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17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756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194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633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072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511" algn="l" defTabSz="7788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diagramLayout" Target="../diagrams/layout1.xml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07950" y="3354451"/>
            <a:ext cx="8928100" cy="10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VI </a:t>
            </a:r>
            <a:r>
              <a:rPr lang="ru-RU" alt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Всероссийская </a:t>
            </a:r>
            <a:r>
              <a:rPr lang="ru-RU" altLang="ru-RU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информационно-агитационная акция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«Есть такая профессия – Родину защищать!»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4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(20 </a:t>
            </a:r>
            <a:r>
              <a:rPr lang="ru-RU" altLang="ru-RU" sz="24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октября </a:t>
            </a:r>
            <a:r>
              <a:rPr lang="en-US" altLang="ru-RU" sz="24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2020 </a:t>
            </a:r>
            <a:r>
              <a:rPr lang="ru-RU" altLang="ru-RU" sz="24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г.– </a:t>
            </a:r>
            <a:r>
              <a:rPr lang="en-US" altLang="ru-RU" sz="24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</a:t>
            </a:r>
            <a:r>
              <a:rPr lang="ru-RU" altLang="ru-RU" sz="24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февраля 2021 </a:t>
            </a:r>
            <a:r>
              <a:rPr lang="ru-RU" altLang="ru-RU" sz="2400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г.)</a:t>
            </a:r>
          </a:p>
        </p:txBody>
      </p:sp>
      <p:pic>
        <p:nvPicPr>
          <p:cNvPr id="3" name="Picture 6" descr="C:\Documents and Settings\User\Рабочий стол\Фото центр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27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2834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Справочно абитуриенту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10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20" name="Rectangle 2" descr="Large confetti"/>
          <p:cNvSpPr>
            <a:spLocks noChangeArrowheads="1"/>
          </p:cNvSpPr>
          <p:nvPr/>
        </p:nvSpPr>
        <p:spPr bwMode="auto">
          <a:xfrm>
            <a:off x="1258888" y="303213"/>
            <a:ext cx="6988175" cy="830262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000" b="1" dirty="0">
              <a:ln w="11430"/>
              <a:solidFill>
                <a:srgbClr val="A9398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2" descr="Large confetti"/>
          <p:cNvSpPr>
            <a:spLocks noChangeArrowheads="1"/>
          </p:cNvSpPr>
          <p:nvPr/>
        </p:nvSpPr>
        <p:spPr bwMode="auto">
          <a:xfrm>
            <a:off x="1331913" y="303213"/>
            <a:ext cx="6986587" cy="388937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10880" y="1419620"/>
            <a:ext cx="3081600" cy="3574800"/>
            <a:chOff x="6172121" y="1475002"/>
            <a:chExt cx="3782643" cy="3903500"/>
          </a:xfrm>
        </p:grpSpPr>
        <p:pic>
          <p:nvPicPr>
            <p:cNvPr id="18" name="Рисунок 17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 rot="20953049">
              <a:off x="6180564" y="1796575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9" name="Рисунок 18"/>
            <p:cNvPicPr>
              <a:picLocks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 rot="21073558">
              <a:off x="6851501" y="1594158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1" name="Рисунок 20"/>
            <p:cNvPicPr>
              <a:picLocks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7573140" y="1475002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2" name="Рисунок 21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 rot="375636">
              <a:off x="8314272" y="1578470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4" name="Рисунок 23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 rot="632549">
              <a:off x="8994764" y="1795215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5" name="Рисунок 24"/>
            <p:cNvPicPr>
              <a:picLocks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 rot="20953049">
              <a:off x="6172121" y="3016425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 rot="21073558">
              <a:off x="6851501" y="2852892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9" name="Рисунок 28"/>
            <p:cNvPicPr>
              <a:picLocks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7573140" y="2718048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0" name="Рисунок 29"/>
            <p:cNvPicPr>
              <a:picLocks/>
            </p:cNvPicPr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 rot="375636">
              <a:off x="8327009" y="2837204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4" cstate="print">
              <a:extLst/>
            </a:blip>
            <a:stretch>
              <a:fillRect/>
            </a:stretch>
          </p:blipFill>
          <p:spPr>
            <a:xfrm rot="632549">
              <a:off x="8974703" y="3015065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6" name="Рисунок 35"/>
            <p:cNvPicPr>
              <a:picLocks/>
            </p:cNvPicPr>
            <p:nvPr/>
          </p:nvPicPr>
          <p:blipFill>
            <a:blip r:embed="rId15" cstate="print">
              <a:extLst/>
            </a:blip>
            <a:stretch>
              <a:fillRect/>
            </a:stretch>
          </p:blipFill>
          <p:spPr>
            <a:xfrm rot="20953049">
              <a:off x="6393206" y="4298502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7" name="Рисунок 36"/>
            <p:cNvPicPr>
              <a:picLocks/>
            </p:cNvPicPr>
            <p:nvPr/>
          </p:nvPicPr>
          <p:blipFill>
            <a:blip r:embed="rId16" cstate="print">
              <a:extLst/>
            </a:blip>
            <a:stretch>
              <a:fillRect/>
            </a:stretch>
          </p:blipFill>
          <p:spPr>
            <a:xfrm rot="21073558">
              <a:off x="7165609" y="4130458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8" name="Рисунок 37"/>
            <p:cNvPicPr>
              <a:picLocks/>
            </p:cNvPicPr>
            <p:nvPr/>
          </p:nvPicPr>
          <p:blipFill>
            <a:blip r:embed="rId17" cstate="print">
              <a:extLst/>
            </a:blip>
            <a:stretch>
              <a:fillRect/>
            </a:stretch>
          </p:blipFill>
          <p:spPr>
            <a:xfrm rot="375636">
              <a:off x="7977344" y="4153764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9" name="Рисунок 38"/>
            <p:cNvPicPr>
              <a:picLocks/>
            </p:cNvPicPr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 rot="632549">
              <a:off x="8767028" y="4297142"/>
              <a:ext cx="960000" cy="1080000"/>
            </a:xfrm>
            <a:prstGeom prst="rect">
              <a:avLst/>
            </a:prstGeom>
            <a:ln>
              <a:noFill/>
            </a:ln>
            <a:effectLst>
              <a:outerShdw blurRad="50800" dist="76200" dir="1680000" algn="tl" rotWithShape="0">
                <a:prstClr val="black">
                  <a:alpha val="68000"/>
                </a:prstClr>
              </a:outerShd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41" name="TextBox 40"/>
          <p:cNvSpPr txBox="1"/>
          <p:nvPr/>
        </p:nvSpPr>
        <p:spPr>
          <a:xfrm>
            <a:off x="1428260" y="811824"/>
            <a:ext cx="2952409" cy="363581"/>
          </a:xfrm>
          <a:prstGeom prst="roundRect">
            <a:avLst>
              <a:gd name="adj" fmla="val 46008"/>
            </a:avLst>
          </a:prstGeom>
          <a:solidFill>
            <a:srgbClr val="0000FF">
              <a:alpha val="5098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296" tIns="41148" rIns="82296" bIns="41148" anchor="ctr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СБОРНИК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2972" y="838700"/>
            <a:ext cx="2952409" cy="363581"/>
          </a:xfrm>
          <a:prstGeom prst="roundRect">
            <a:avLst>
              <a:gd name="adj" fmla="val 46008"/>
            </a:avLst>
          </a:prstGeom>
          <a:solidFill>
            <a:srgbClr val="0000FF">
              <a:alpha val="5098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296" tIns="41148" rIns="82296" bIns="41148" anchor="ctr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ВИДЕОФИЛЬМЫ О ВУЗАХ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" y="1347614"/>
            <a:ext cx="5362811" cy="3645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207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33908" y="18819"/>
            <a:ext cx="9044992" cy="468000"/>
            <a:chOff x="4144" y="35275"/>
            <a:chExt cx="12059988" cy="624000"/>
          </a:xfrm>
        </p:grpSpPr>
        <p:pic>
          <p:nvPicPr>
            <p:cNvPr id="10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kern="0" dirty="0" smtClean="0">
                  <a:solidFill>
                    <a:srgbClr val="07AAE6"/>
                  </a:solidFill>
                  <a:latin typeface="Arial"/>
                </a:rPr>
                <a:t>2</a:t>
              </a:r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pic>
        <p:nvPicPr>
          <p:cNvPr id="7" name="Picture 2" descr="J:\фото курсантов\04092017x96170f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570"/>
            <a:ext cx="7200800" cy="4800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3133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Сеть высших военно-учебных заведений Минобороны России 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3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21" name="Rectangle 156"/>
          <p:cNvSpPr>
            <a:spLocks noChangeArrowheads="1"/>
          </p:cNvSpPr>
          <p:nvPr/>
        </p:nvSpPr>
        <p:spPr bwMode="auto">
          <a:xfrm>
            <a:off x="1065847" y="1241110"/>
            <a:ext cx="6978462" cy="270000"/>
          </a:xfrm>
          <a:prstGeom prst="rect">
            <a:avLst/>
          </a:prstGeom>
          <a:gradFill flip="none" rotWithShape="1">
            <a:gsLst>
              <a:gs pos="0">
                <a:srgbClr val="F85A5A"/>
              </a:gs>
              <a:gs pos="50000">
                <a:srgbClr val="66CCFF"/>
              </a:gs>
              <a:gs pos="100000">
                <a:schemeClr val="bg1"/>
              </a:gs>
            </a:gsLst>
            <a:lin ang="12600000" scaled="0"/>
            <a:tileRect/>
          </a:gra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Военная академия Генерального штаба ВС РФ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(г. Москва)</a:t>
            </a:r>
          </a:p>
        </p:txBody>
      </p:sp>
      <p:sp>
        <p:nvSpPr>
          <p:cNvPr id="22" name="Rectangle 156"/>
          <p:cNvSpPr>
            <a:spLocks noChangeArrowheads="1"/>
          </p:cNvSpPr>
          <p:nvPr/>
        </p:nvSpPr>
        <p:spPr bwMode="auto">
          <a:xfrm>
            <a:off x="43763" y="1556957"/>
            <a:ext cx="1761231" cy="459000"/>
          </a:xfrm>
          <a:prstGeom prst="rect">
            <a:avLst/>
          </a:prstGeom>
          <a:gradFill flip="none" rotWithShape="1">
            <a:gsLst>
              <a:gs pos="0">
                <a:srgbClr val="FA8282"/>
              </a:gs>
              <a:gs pos="50000">
                <a:srgbClr val="FFFFFF"/>
              </a:gs>
              <a:gs pos="100000">
                <a:srgbClr val="FA828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ВУНЦ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СВ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Общевойсковая академия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ВС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РФ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Москва)</a:t>
            </a:r>
            <a:endParaRPr lang="ru-RU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56"/>
          <p:cNvSpPr>
            <a:spLocks noChangeArrowheads="1"/>
          </p:cNvSpPr>
          <p:nvPr/>
        </p:nvSpPr>
        <p:spPr bwMode="auto">
          <a:xfrm>
            <a:off x="1857506" y="1556957"/>
            <a:ext cx="1761231" cy="459000"/>
          </a:xfrm>
          <a:prstGeom prst="rect">
            <a:avLst/>
          </a:prstGeom>
          <a:gradFill flip="none" rotWithShape="1">
            <a:gsLst>
              <a:gs pos="0">
                <a:srgbClr val="FA8282"/>
              </a:gs>
              <a:gs pos="50000">
                <a:srgbClr val="FFFFFF"/>
              </a:gs>
              <a:gs pos="100000">
                <a:srgbClr val="FA828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ВУНЦ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ВМФ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Военно-морская академия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  <a:endParaRPr lang="ru-RU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6"/>
          <p:cNvSpPr>
            <a:spLocks noChangeArrowheads="1"/>
          </p:cNvSpPr>
          <p:nvPr/>
        </p:nvSpPr>
        <p:spPr bwMode="auto">
          <a:xfrm>
            <a:off x="1857506" y="2226071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г. Калининград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56"/>
          <p:cNvSpPr>
            <a:spLocks noChangeArrowheads="1"/>
          </p:cNvSpPr>
          <p:nvPr/>
        </p:nvSpPr>
        <p:spPr bwMode="auto">
          <a:xfrm>
            <a:off x="3691979" y="2228102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г. Сызрань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6"/>
          <p:cNvSpPr>
            <a:spLocks noChangeArrowheads="1"/>
          </p:cNvSpPr>
          <p:nvPr/>
        </p:nvSpPr>
        <p:spPr bwMode="auto">
          <a:xfrm>
            <a:off x="3689210" y="1556957"/>
            <a:ext cx="1761231" cy="459000"/>
          </a:xfrm>
          <a:prstGeom prst="rect">
            <a:avLst/>
          </a:prstGeom>
          <a:gradFill flip="none" rotWithShape="1">
            <a:gsLst>
              <a:gs pos="0">
                <a:srgbClr val="FA8282"/>
              </a:gs>
              <a:gs pos="50000">
                <a:srgbClr val="FFFFFF"/>
              </a:gs>
              <a:gs pos="100000">
                <a:srgbClr val="FA828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ВУНЦ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ВВС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Военно-воздушная академия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Воронеж)</a:t>
            </a:r>
            <a:endParaRPr lang="ru-RU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6"/>
          <p:cNvSpPr>
            <a:spLocks noChangeArrowheads="1"/>
          </p:cNvSpPr>
          <p:nvPr/>
        </p:nvSpPr>
        <p:spPr bwMode="auto">
          <a:xfrm>
            <a:off x="3694748" y="2454681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г. Челябинск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6"/>
          <p:cNvSpPr>
            <a:spLocks noChangeArrowheads="1"/>
          </p:cNvSpPr>
          <p:nvPr/>
        </p:nvSpPr>
        <p:spPr bwMode="auto">
          <a:xfrm>
            <a:off x="5511797" y="1556957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РВСН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Балашиха)</a:t>
            </a:r>
            <a:endParaRPr lang="ru-RU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6"/>
          <p:cNvSpPr>
            <a:spLocks noChangeArrowheads="1"/>
          </p:cNvSpPr>
          <p:nvPr/>
        </p:nvSpPr>
        <p:spPr bwMode="auto">
          <a:xfrm>
            <a:off x="5519760" y="2228102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>
                <a:latin typeface="Arial" pitchFamily="34" charset="0"/>
                <a:cs typeface="Arial" pitchFamily="34" charset="0"/>
              </a:rPr>
              <a:t>г. Серпухов</a:t>
            </a:r>
            <a:endParaRPr lang="ru-RU" sz="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56"/>
          <p:cNvSpPr>
            <a:spLocks noChangeArrowheads="1"/>
          </p:cNvSpPr>
          <p:nvPr/>
        </p:nvSpPr>
        <p:spPr bwMode="auto">
          <a:xfrm>
            <a:off x="3702711" y="2673256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Военно-космическая академия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</a:p>
        </p:txBody>
      </p:sp>
      <p:sp>
        <p:nvSpPr>
          <p:cNvPr id="32" name="Rectangle 156"/>
          <p:cNvSpPr>
            <a:spLocks noChangeArrowheads="1"/>
          </p:cNvSpPr>
          <p:nvPr/>
        </p:nvSpPr>
        <p:spPr bwMode="auto">
          <a:xfrm>
            <a:off x="1863053" y="2673256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связи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</a:p>
        </p:txBody>
      </p:sp>
      <p:sp>
        <p:nvSpPr>
          <p:cNvPr id="33" name="Rectangle 156"/>
          <p:cNvSpPr>
            <a:spLocks noChangeArrowheads="1"/>
          </p:cNvSpPr>
          <p:nvPr/>
        </p:nvSpPr>
        <p:spPr bwMode="auto">
          <a:xfrm>
            <a:off x="3694748" y="3190251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ВКО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Тверь)</a:t>
            </a:r>
          </a:p>
        </p:txBody>
      </p:sp>
      <p:sp>
        <p:nvSpPr>
          <p:cNvPr id="34" name="Rectangle 156"/>
          <p:cNvSpPr>
            <a:spLocks noChangeArrowheads="1"/>
          </p:cNvSpPr>
          <p:nvPr/>
        </p:nvSpPr>
        <p:spPr bwMode="auto">
          <a:xfrm>
            <a:off x="1863053" y="3190251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Михайловская военная артиллерийская академия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</a:p>
        </p:txBody>
      </p:sp>
      <p:sp>
        <p:nvSpPr>
          <p:cNvPr id="35" name="Rectangle 156"/>
          <p:cNvSpPr>
            <a:spLocks noChangeArrowheads="1"/>
          </p:cNvSpPr>
          <p:nvPr/>
        </p:nvSpPr>
        <p:spPr bwMode="auto">
          <a:xfrm>
            <a:off x="5531368" y="2673256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войсковой ПВО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Смоленск)</a:t>
            </a:r>
          </a:p>
        </p:txBody>
      </p:sp>
      <p:sp>
        <p:nvSpPr>
          <p:cNvPr id="36" name="Rectangle 156"/>
          <p:cNvSpPr>
            <a:spLocks noChangeArrowheads="1"/>
          </p:cNvSpPr>
          <p:nvPr/>
        </p:nvSpPr>
        <p:spPr bwMode="auto">
          <a:xfrm>
            <a:off x="35496" y="2685725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РХБЗ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Кострома)</a:t>
            </a:r>
          </a:p>
        </p:txBody>
      </p:sp>
      <p:sp>
        <p:nvSpPr>
          <p:cNvPr id="37" name="Rectangle 156"/>
          <p:cNvSpPr>
            <a:spLocks noChangeArrowheads="1"/>
          </p:cNvSpPr>
          <p:nvPr/>
        </p:nvSpPr>
        <p:spPr bwMode="auto">
          <a:xfrm>
            <a:off x="36188" y="3187526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Военно-медицинская академия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</a:p>
        </p:txBody>
      </p:sp>
      <p:sp>
        <p:nvSpPr>
          <p:cNvPr id="38" name="Rectangle 156"/>
          <p:cNvSpPr>
            <a:spLocks noChangeArrowheads="1"/>
          </p:cNvSpPr>
          <p:nvPr/>
        </p:nvSpPr>
        <p:spPr bwMode="auto">
          <a:xfrm>
            <a:off x="7342337" y="2230290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>
                <a:latin typeface="Arial" pitchFamily="34" charset="0"/>
                <a:cs typeface="Arial" pitchFamily="34" charset="0"/>
              </a:rPr>
              <a:t>г. Вольск</a:t>
            </a:r>
            <a:endParaRPr lang="ru-RU" sz="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56"/>
          <p:cNvSpPr>
            <a:spLocks noChangeArrowheads="1"/>
          </p:cNvSpPr>
          <p:nvPr/>
        </p:nvSpPr>
        <p:spPr bwMode="auto">
          <a:xfrm>
            <a:off x="7337038" y="1556957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39766" rIns="0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 </a:t>
            </a:r>
            <a:r>
              <a:rPr lang="ru-RU" sz="900" b="1" spc="-17" dirty="0">
                <a:latin typeface="Arial" pitchFamily="34" charset="0"/>
                <a:cs typeface="Arial" pitchFamily="34" charset="0"/>
              </a:rPr>
              <a:t>материально-технического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обеспечения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С.-Петербург)</a:t>
            </a:r>
            <a:endParaRPr lang="ru-RU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6"/>
          <p:cNvSpPr>
            <a:spLocks noChangeArrowheads="1"/>
          </p:cNvSpPr>
          <p:nvPr/>
        </p:nvSpPr>
        <p:spPr bwMode="auto">
          <a:xfrm>
            <a:off x="7342337" y="2446305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>
                <a:latin typeface="Arial" pitchFamily="34" charset="0"/>
                <a:cs typeface="Arial" pitchFamily="34" charset="0"/>
              </a:rPr>
              <a:t>г. Пенза</a:t>
            </a:r>
            <a:endParaRPr lang="ru-RU" sz="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6"/>
          <p:cNvSpPr>
            <a:spLocks noChangeArrowheads="1"/>
          </p:cNvSpPr>
          <p:nvPr/>
        </p:nvSpPr>
        <p:spPr bwMode="auto">
          <a:xfrm>
            <a:off x="7342337" y="2662320"/>
            <a:ext cx="1761231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>
                <a:latin typeface="Arial" pitchFamily="34" charset="0"/>
                <a:cs typeface="Arial" pitchFamily="34" charset="0"/>
              </a:rPr>
              <a:t>г. Омск</a:t>
            </a:r>
            <a:endParaRPr lang="ru-RU" sz="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56"/>
          <p:cNvSpPr>
            <a:spLocks noChangeArrowheads="1"/>
          </p:cNvSpPr>
          <p:nvPr/>
        </p:nvSpPr>
        <p:spPr bwMode="auto">
          <a:xfrm>
            <a:off x="7350299" y="3177312"/>
            <a:ext cx="1761231" cy="459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Военный университет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Москва)</a:t>
            </a:r>
          </a:p>
        </p:txBody>
      </p:sp>
      <p:sp>
        <p:nvSpPr>
          <p:cNvPr id="43" name="Rectangle 156"/>
          <p:cNvSpPr>
            <a:spLocks noChangeArrowheads="1"/>
          </p:cNvSpPr>
          <p:nvPr/>
        </p:nvSpPr>
        <p:spPr bwMode="auto">
          <a:xfrm>
            <a:off x="3674462" y="3975817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Рязанское </a:t>
            </a: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ГВВДКУ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Рязань)</a:t>
            </a:r>
          </a:p>
        </p:txBody>
      </p:sp>
      <p:sp>
        <p:nvSpPr>
          <p:cNvPr id="44" name="Rectangle 156"/>
          <p:cNvSpPr>
            <a:spLocks noChangeArrowheads="1"/>
          </p:cNvSpPr>
          <p:nvPr/>
        </p:nvSpPr>
        <p:spPr bwMode="auto">
          <a:xfrm>
            <a:off x="5498102" y="3975817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Тюменское </a:t>
            </a:r>
            <a:r>
              <a:rPr lang="ru-RU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ВВИКУ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Тюмень)</a:t>
            </a:r>
          </a:p>
        </p:txBody>
      </p:sp>
      <p:sp>
        <p:nvSpPr>
          <p:cNvPr id="45" name="Rectangle 156"/>
          <p:cNvSpPr>
            <a:spLocks noChangeArrowheads="1"/>
          </p:cNvSpPr>
          <p:nvPr/>
        </p:nvSpPr>
        <p:spPr bwMode="auto">
          <a:xfrm>
            <a:off x="5531368" y="3183781"/>
            <a:ext cx="1761231" cy="459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Военная академия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Москва)</a:t>
            </a:r>
          </a:p>
        </p:txBody>
      </p:sp>
      <p:sp>
        <p:nvSpPr>
          <p:cNvPr id="46" name="Rectangle 156"/>
          <p:cNvSpPr>
            <a:spLocks noChangeArrowheads="1"/>
          </p:cNvSpPr>
          <p:nvPr/>
        </p:nvSpPr>
        <p:spPr bwMode="auto">
          <a:xfrm>
            <a:off x="3677338" y="4366853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Тихоокеанское </a:t>
            </a:r>
            <a:r>
              <a:rPr lang="ru-RU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ВВМУ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Владивосток)</a:t>
            </a:r>
          </a:p>
        </p:txBody>
      </p:sp>
      <p:sp>
        <p:nvSpPr>
          <p:cNvPr id="47" name="Rectangle 156"/>
          <p:cNvSpPr>
            <a:spLocks noChangeArrowheads="1"/>
          </p:cNvSpPr>
          <p:nvPr/>
        </p:nvSpPr>
        <p:spPr bwMode="auto">
          <a:xfrm>
            <a:off x="3681166" y="4768016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Черноморское </a:t>
            </a:r>
            <a:r>
              <a:rPr lang="ru-RU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ВВМУ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Севастополь)</a:t>
            </a:r>
          </a:p>
        </p:txBody>
      </p:sp>
      <p:sp>
        <p:nvSpPr>
          <p:cNvPr id="48" name="Rectangle 156"/>
          <p:cNvSpPr>
            <a:spLocks noChangeArrowheads="1"/>
          </p:cNvSpPr>
          <p:nvPr/>
        </p:nvSpPr>
        <p:spPr bwMode="auto">
          <a:xfrm>
            <a:off x="36188" y="4366853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Московское ВОКУ</a:t>
            </a:r>
          </a:p>
        </p:txBody>
      </p:sp>
      <p:sp>
        <p:nvSpPr>
          <p:cNvPr id="49" name="Rectangle 156"/>
          <p:cNvSpPr>
            <a:spLocks noChangeArrowheads="1"/>
          </p:cNvSpPr>
          <p:nvPr/>
        </p:nvSpPr>
        <p:spPr bwMode="auto">
          <a:xfrm>
            <a:off x="1861414" y="4366853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Казанское ВТКУ</a:t>
            </a:r>
          </a:p>
        </p:txBody>
      </p:sp>
      <p:sp>
        <p:nvSpPr>
          <p:cNvPr id="50" name="Rectangle 156"/>
          <p:cNvSpPr>
            <a:spLocks noChangeArrowheads="1"/>
          </p:cNvSpPr>
          <p:nvPr/>
        </p:nvSpPr>
        <p:spPr bwMode="auto">
          <a:xfrm>
            <a:off x="5502564" y="4366853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Краснодарское ВВАУЛ</a:t>
            </a: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Краснодар)</a:t>
            </a:r>
          </a:p>
        </p:txBody>
      </p:sp>
      <p:sp>
        <p:nvSpPr>
          <p:cNvPr id="51" name="Rectangle 156"/>
          <p:cNvSpPr>
            <a:spLocks noChangeArrowheads="1"/>
          </p:cNvSpPr>
          <p:nvPr/>
        </p:nvSpPr>
        <p:spPr bwMode="auto">
          <a:xfrm>
            <a:off x="5502565" y="4769147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Краснодарское ВВУ</a:t>
            </a: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Краснодар)</a:t>
            </a:r>
          </a:p>
        </p:txBody>
      </p:sp>
      <p:sp>
        <p:nvSpPr>
          <p:cNvPr id="52" name="Rectangle 156"/>
          <p:cNvSpPr>
            <a:spLocks noChangeArrowheads="1"/>
          </p:cNvSpPr>
          <p:nvPr/>
        </p:nvSpPr>
        <p:spPr bwMode="auto">
          <a:xfrm>
            <a:off x="7382769" y="4143386"/>
            <a:ext cx="1761231" cy="360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0679" tIns="30679" rIns="30679" bIns="30679" anchor="ctr" anchorCtr="1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Военный институт физической культуры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i="1" dirty="0">
                <a:latin typeface="Arial" pitchFamily="34" charset="0"/>
                <a:cs typeface="Arial" pitchFamily="34" charset="0"/>
              </a:rPr>
              <a:t>(г. С.- Петербург)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303361" y="2026213"/>
            <a:ext cx="880615" cy="181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  <a:extLst/>
        </p:spPr>
        <p:txBody>
          <a:bodyPr wrap="square" lIns="15655" tIns="30679" rIns="15655" bIns="39766">
            <a:spAutoFit/>
          </a:bodyPr>
          <a:lstStyle>
            <a:lvl1pPr indent="19050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 marL="560388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124325" y="2031565"/>
            <a:ext cx="880615" cy="181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  <a:extLst/>
        </p:spPr>
        <p:txBody>
          <a:bodyPr wrap="square" lIns="15655" tIns="30679" rIns="15655" bIns="39766">
            <a:spAutoFit/>
          </a:bodyPr>
          <a:lstStyle>
            <a:lvl1pPr indent="19050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 marL="560388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ФИЛИАЛЫ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5942873" y="2034445"/>
            <a:ext cx="880615" cy="181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  <a:extLst/>
        </p:spPr>
        <p:txBody>
          <a:bodyPr wrap="square" lIns="15655" tIns="30679" rIns="15655" bIns="39766">
            <a:spAutoFit/>
          </a:bodyPr>
          <a:lstStyle>
            <a:lvl1pPr indent="19050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 marL="560388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777346" y="2039949"/>
            <a:ext cx="880615" cy="181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  <a:extLst/>
        </p:spPr>
        <p:txBody>
          <a:bodyPr wrap="square" lIns="15655" tIns="30679" rIns="15655" bIns="39766">
            <a:spAutoFit/>
          </a:bodyPr>
          <a:lstStyle>
            <a:lvl1pPr indent="19050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  <a:lvl2pPr marL="560388"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16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ФИЛИАЛЫ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1560" y="552957"/>
            <a:ext cx="8280920" cy="459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Минобороны России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(военных учебно-научных центров – 3, военных академий – 11, военный университет –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военных училищ –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11,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военный институт – 1)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694819" y="1024103"/>
            <a:ext cx="5700049" cy="189000"/>
          </a:xfrm>
          <a:prstGeom prst="roundRect">
            <a:avLst>
              <a:gd name="adj" fmla="val 3891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sz="1400" b="1" spc="17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ВОЕННЫЕ АКАДЕМИИ И УНИВЕРСИТЕТ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79713" y="3708392"/>
            <a:ext cx="5184576" cy="189000"/>
          </a:xfrm>
          <a:prstGeom prst="roundRect">
            <a:avLst>
              <a:gd name="adj" fmla="val 38918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sz="1400" b="1" spc="17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ВОЕННЫЕ УЧИЛИЩА И ИНСТИТУТ</a:t>
            </a:r>
          </a:p>
        </p:txBody>
      </p:sp>
      <p:sp>
        <p:nvSpPr>
          <p:cNvPr id="62" name="Rectangle 156"/>
          <p:cNvSpPr>
            <a:spLocks noChangeArrowheads="1"/>
          </p:cNvSpPr>
          <p:nvPr/>
        </p:nvSpPr>
        <p:spPr bwMode="auto">
          <a:xfrm>
            <a:off x="35496" y="3975978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Новосибирское ВВКУ</a:t>
            </a: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Новосибирск)</a:t>
            </a:r>
          </a:p>
        </p:txBody>
      </p:sp>
      <p:sp>
        <p:nvSpPr>
          <p:cNvPr id="63" name="Rectangle 156"/>
          <p:cNvSpPr>
            <a:spLocks noChangeArrowheads="1"/>
          </p:cNvSpPr>
          <p:nvPr/>
        </p:nvSpPr>
        <p:spPr bwMode="auto">
          <a:xfrm>
            <a:off x="1860722" y="3975978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Дальневосточное ВОКУ</a:t>
            </a: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Благовещенск)</a:t>
            </a:r>
          </a:p>
        </p:txBody>
      </p:sp>
      <p:sp>
        <p:nvSpPr>
          <p:cNvPr id="64" name="Rectangle 156"/>
          <p:cNvSpPr>
            <a:spLocks noChangeArrowheads="1"/>
          </p:cNvSpPr>
          <p:nvPr/>
        </p:nvSpPr>
        <p:spPr bwMode="auto">
          <a:xfrm>
            <a:off x="107504" y="3600043"/>
            <a:ext cx="1587316" cy="190499"/>
          </a:xfrm>
          <a:prstGeom prst="rect">
            <a:avLst/>
          </a:prstGeom>
          <a:gradFill rotWithShape="1">
            <a:gsLst>
              <a:gs pos="0">
                <a:srgbClr val="CC99FF">
                  <a:alpha val="89000"/>
                </a:srgbClr>
              </a:gs>
              <a:gs pos="50000">
                <a:srgbClr val="FFFFFF"/>
              </a:gs>
              <a:gs pos="100000">
                <a:srgbClr val="CC99FF">
                  <a:alpha val="8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9533" tIns="39766" rIns="79533" bIns="39766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филиал, г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Москва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56"/>
          <p:cNvSpPr>
            <a:spLocks noChangeArrowheads="1"/>
          </p:cNvSpPr>
          <p:nvPr/>
        </p:nvSpPr>
        <p:spPr bwMode="auto">
          <a:xfrm>
            <a:off x="7358081" y="3714758"/>
            <a:ext cx="1785919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университет радиоэлектроники</a:t>
            </a:r>
          </a:p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Череповец)</a:t>
            </a:r>
          </a:p>
        </p:txBody>
      </p:sp>
      <p:sp>
        <p:nvSpPr>
          <p:cNvPr id="66" name="Rectangle 156"/>
          <p:cNvSpPr>
            <a:spLocks noChangeArrowheads="1"/>
          </p:cNvSpPr>
          <p:nvPr/>
        </p:nvSpPr>
        <p:spPr bwMode="auto">
          <a:xfrm>
            <a:off x="1854944" y="4769147"/>
            <a:ext cx="1761231" cy="360000"/>
          </a:xfrm>
          <a:prstGeom prst="rect">
            <a:avLst/>
          </a:prstGeom>
          <a:gradFill flip="none" rotWithShape="1">
            <a:gsLst>
              <a:gs pos="70000">
                <a:srgbClr val="FFEFBD"/>
              </a:gs>
              <a:gs pos="33000">
                <a:srgbClr val="FFF0C1"/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5973" tIns="35973" rIns="35973" bIns="35973" anchor="ctr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Ярославское ВВУ ПВО</a:t>
            </a:r>
          </a:p>
          <a:p>
            <a:pPr algn="ctr">
              <a:lnSpc>
                <a:spcPct val="80000"/>
              </a:lnSpc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Ярославль)</a:t>
            </a:r>
          </a:p>
        </p:txBody>
      </p:sp>
    </p:spTree>
    <p:extLst>
      <p:ext uri="{BB962C8B-B14F-4D97-AF65-F5344CB8AC3E}">
        <p14:creationId xmlns="" xmlns:p14="http://schemas.microsoft.com/office/powerpoint/2010/main" val="2234664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402" y="0"/>
            <a:ext cx="8840104" cy="564548"/>
            <a:chOff x="4144" y="35275"/>
            <a:chExt cx="11786805" cy="752731"/>
          </a:xfrm>
        </p:grpSpPr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262949" y="260005"/>
              <a:ext cx="528000" cy="52800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4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pic>
        <p:nvPicPr>
          <p:cNvPr id="2050" name="Picture 2" descr="J:\фото курсантов\5690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0" y="245012"/>
            <a:ext cx="6987200" cy="46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5053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Улучшение качества жизни и быта военнослужащих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kern="0" dirty="0" smtClean="0">
                  <a:solidFill>
                    <a:srgbClr val="07AAE6"/>
                  </a:solidFill>
                  <a:latin typeface="Arial"/>
                </a:rPr>
                <a:t>5</a:t>
              </a:r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pic>
        <p:nvPicPr>
          <p:cNvPr id="14" name="Рисунок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29"/>
          <a:stretch/>
        </p:blipFill>
        <p:spPr bwMode="auto">
          <a:xfrm>
            <a:off x="208091" y="734650"/>
            <a:ext cx="2668341" cy="2032839"/>
          </a:xfrm>
          <a:prstGeom prst="rect">
            <a:avLst/>
          </a:prstGeom>
          <a:extLst/>
        </p:spPr>
      </p:pic>
      <p:sp>
        <p:nvSpPr>
          <p:cNvPr id="16" name="Блок-схема: извлечение 20"/>
          <p:cNvSpPr>
            <a:spLocks noChangeArrowheads="1"/>
          </p:cNvSpPr>
          <p:nvPr/>
        </p:nvSpPr>
        <p:spPr bwMode="auto">
          <a:xfrm>
            <a:off x="300831" y="3677246"/>
            <a:ext cx="5313521" cy="1183005"/>
          </a:xfrm>
          <a:prstGeom prst="flowChartExtra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>
            <a:solidFill>
              <a:schemeClr val="lt1"/>
            </a:solidFill>
            <a:miter lim="800000"/>
            <a:headEnd/>
            <a:tailEnd/>
          </a:ln>
        </p:spPr>
        <p:txBody>
          <a:bodyPr lIns="82296" tIns="41148" rIns="82296" bIns="41148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7" name="Блок-схема: ручной ввод 18"/>
          <p:cNvSpPr/>
          <p:nvPr/>
        </p:nvSpPr>
        <p:spPr bwMode="auto">
          <a:xfrm rot="10800000">
            <a:off x="208085" y="2895786"/>
            <a:ext cx="2668347" cy="19435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6159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23 w 10023"/>
              <a:gd name="connsiteY3" fmla="*/ 10000 h 10000"/>
              <a:gd name="connsiteX4" fmla="*/ 0 w 10023"/>
              <a:gd name="connsiteY4" fmla="*/ 61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10000">
                <a:moveTo>
                  <a:pt x="0" y="6159"/>
                </a:moveTo>
                <a:lnTo>
                  <a:pt x="10023" y="0"/>
                </a:lnTo>
                <a:lnTo>
                  <a:pt x="10023" y="10000"/>
                </a:lnTo>
                <a:lnTo>
                  <a:pt x="23" y="10000"/>
                </a:lnTo>
                <a:cubicBezTo>
                  <a:pt x="15" y="8720"/>
                  <a:pt x="8" y="7439"/>
                  <a:pt x="0" y="6159"/>
                </a:cubicBezTo>
                <a:close/>
              </a:path>
            </a:pathLst>
          </a:custGeom>
          <a:blipFill dpi="0" rotWithShape="0">
            <a:blip r:embed="rId7" cstate="print"/>
            <a:srcRect/>
            <a:stretch>
              <a:fillRect/>
            </a:stretch>
          </a:blipFill>
          <a:ln w="19050">
            <a:solidFill>
              <a:schemeClr val="lt1"/>
            </a:solidFill>
          </a:ln>
          <a:scene3d>
            <a:camera prst="orthographicFront">
              <a:rot lat="0" lon="0" rev="0"/>
            </a:camera>
            <a:lightRig rig="threePt" dir="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ручной ввод 18"/>
          <p:cNvSpPr/>
          <p:nvPr/>
        </p:nvSpPr>
        <p:spPr bwMode="auto">
          <a:xfrm rot="10800000">
            <a:off x="2989079" y="2895786"/>
            <a:ext cx="2684644" cy="19075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6159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23 w 10023"/>
              <a:gd name="connsiteY3" fmla="*/ 10000 h 10000"/>
              <a:gd name="connsiteX4" fmla="*/ 0 w 10023"/>
              <a:gd name="connsiteY4" fmla="*/ 61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10000">
                <a:moveTo>
                  <a:pt x="0" y="6159"/>
                </a:moveTo>
                <a:lnTo>
                  <a:pt x="10023" y="0"/>
                </a:lnTo>
                <a:lnTo>
                  <a:pt x="10023" y="10000"/>
                </a:lnTo>
                <a:lnTo>
                  <a:pt x="23" y="10000"/>
                </a:lnTo>
                <a:cubicBezTo>
                  <a:pt x="15" y="8720"/>
                  <a:pt x="8" y="7439"/>
                  <a:pt x="0" y="6159"/>
                </a:cubicBezTo>
                <a:close/>
              </a:path>
            </a:pathLst>
          </a:custGeom>
          <a:blipFill dpi="0" rotWithShape="0">
            <a:blip r:embed="rId8" cstate="print"/>
            <a:srcRect/>
            <a:stretch>
              <a:fillRect/>
            </a:stretch>
          </a:blipFill>
          <a:ln w="19050">
            <a:solidFill>
              <a:schemeClr val="lt1"/>
            </a:solidFill>
          </a:ln>
          <a:scene3d>
            <a:camera prst="orthographicFront">
              <a:rot lat="0" lon="10800000" rev="0"/>
            </a:camera>
            <a:lightRig rig="threePt" dir="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ручной ввод 18"/>
          <p:cNvSpPr/>
          <p:nvPr/>
        </p:nvSpPr>
        <p:spPr bwMode="auto">
          <a:xfrm rot="10800000">
            <a:off x="5786368" y="740522"/>
            <a:ext cx="3192978" cy="20269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6159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23 w 10023"/>
              <a:gd name="connsiteY3" fmla="*/ 10000 h 10000"/>
              <a:gd name="connsiteX4" fmla="*/ 0 w 10023"/>
              <a:gd name="connsiteY4" fmla="*/ 6159 h 10000"/>
              <a:gd name="connsiteX0" fmla="*/ 0 w 10064"/>
              <a:gd name="connsiteY0" fmla="*/ 2592 h 10000"/>
              <a:gd name="connsiteX1" fmla="*/ 10064 w 10064"/>
              <a:gd name="connsiteY1" fmla="*/ 0 h 10000"/>
              <a:gd name="connsiteX2" fmla="*/ 10064 w 10064"/>
              <a:gd name="connsiteY2" fmla="*/ 10000 h 10000"/>
              <a:gd name="connsiteX3" fmla="*/ 64 w 10064"/>
              <a:gd name="connsiteY3" fmla="*/ 10000 h 10000"/>
              <a:gd name="connsiteX4" fmla="*/ 0 w 10064"/>
              <a:gd name="connsiteY4" fmla="*/ 2592 h 10000"/>
              <a:gd name="connsiteX0" fmla="*/ 0 w 10078"/>
              <a:gd name="connsiteY0" fmla="*/ 2271 h 10000"/>
              <a:gd name="connsiteX1" fmla="*/ 10078 w 10078"/>
              <a:gd name="connsiteY1" fmla="*/ 0 h 10000"/>
              <a:gd name="connsiteX2" fmla="*/ 10078 w 10078"/>
              <a:gd name="connsiteY2" fmla="*/ 10000 h 10000"/>
              <a:gd name="connsiteX3" fmla="*/ 78 w 10078"/>
              <a:gd name="connsiteY3" fmla="*/ 10000 h 10000"/>
              <a:gd name="connsiteX4" fmla="*/ 0 w 10078"/>
              <a:gd name="connsiteY4" fmla="*/ 22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" h="10000">
                <a:moveTo>
                  <a:pt x="0" y="2271"/>
                </a:moveTo>
                <a:lnTo>
                  <a:pt x="10078" y="0"/>
                </a:lnTo>
                <a:lnTo>
                  <a:pt x="10078" y="10000"/>
                </a:lnTo>
                <a:lnTo>
                  <a:pt x="78" y="10000"/>
                </a:lnTo>
                <a:cubicBezTo>
                  <a:pt x="70" y="8720"/>
                  <a:pt x="8" y="3551"/>
                  <a:pt x="0" y="2271"/>
                </a:cubicBezTo>
                <a:close/>
              </a:path>
            </a:pathLst>
          </a:custGeom>
          <a:blipFill dpi="0" rotWithShape="0">
            <a:blip r:embed="rId9" cstate="print"/>
            <a:srcRect/>
            <a:stretch>
              <a:fillRect/>
            </a:stretch>
          </a:blipFill>
          <a:ln w="19050">
            <a:solidFill>
              <a:schemeClr val="lt1"/>
            </a:solidFill>
          </a:ln>
          <a:scene3d>
            <a:camera prst="orthographicFront">
              <a:rot lat="0" lon="0" rev="0"/>
            </a:camera>
            <a:lightRig rig="threePt" dir="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ручной ввод 24"/>
          <p:cNvSpPr/>
          <p:nvPr/>
        </p:nvSpPr>
        <p:spPr bwMode="auto">
          <a:xfrm>
            <a:off x="5786368" y="2389634"/>
            <a:ext cx="3188543" cy="2470617"/>
          </a:xfrm>
          <a:prstGeom prst="flowChartManualInput">
            <a:avLst/>
          </a:prstGeom>
          <a:blipFill>
            <a:blip r:embed="rId10" cstate="print"/>
            <a:stretch>
              <a:fillRect/>
            </a:stretch>
          </a:blipFill>
          <a:ln w="19050">
            <a:solidFill>
              <a:schemeClr val="lt1"/>
            </a:solidFill>
          </a:ln>
          <a:scene3d>
            <a:camera prst="orthographicFront">
              <a:rot lat="0" lon="0" rev="0"/>
            </a:camera>
            <a:lightRig rig="threePt" dir="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9" y="723935"/>
            <a:ext cx="2671443" cy="2043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366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771" y="602332"/>
            <a:ext cx="2963113" cy="448969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Военное образование – на службе Отечеству!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6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61" name="Прямоугольник 7"/>
          <p:cNvSpPr>
            <a:spLocks noChangeArrowheads="1"/>
          </p:cNvSpPr>
          <p:nvPr/>
        </p:nvSpPr>
        <p:spPr bwMode="auto">
          <a:xfrm>
            <a:off x="147921" y="2808967"/>
            <a:ext cx="292310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49F7"/>
                </a:solidFill>
                <a:latin typeface="+mj-lt"/>
                <a:cs typeface="Times New Roman" pitchFamily="18" charset="0"/>
              </a:rPr>
              <a:t>«Система высшего военного  образования, подготовка офицерских кадров – это фундамент Вооруженных Сил. И он должен быть надежным и  прочным,  отвечать требованиям времени»</a:t>
            </a:r>
          </a:p>
          <a:p>
            <a:pPr algn="r">
              <a:spcBef>
                <a:spcPts val="600"/>
              </a:spcBef>
            </a:pPr>
            <a:r>
              <a:rPr lang="ru-RU" sz="1600" i="1" dirty="0">
                <a:solidFill>
                  <a:srgbClr val="3349F7"/>
                </a:solidFill>
                <a:latin typeface="+mj-lt"/>
                <a:cs typeface="Times New Roman" pitchFamily="18" charset="0"/>
              </a:rPr>
              <a:t>В.В.Путин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90047" y="656513"/>
            <a:ext cx="2786049" cy="19200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6104766" y="2797066"/>
            <a:ext cx="1260000" cy="990989"/>
          </a:xfrm>
          <a:prstGeom prst="roundRect">
            <a:avLst>
              <a:gd name="adj" fmla="val 9426"/>
            </a:avLst>
          </a:prstGeom>
          <a:gradFill>
            <a:gsLst>
              <a:gs pos="0">
                <a:srgbClr val="FFC000">
                  <a:alpha val="31000"/>
                </a:srgbClr>
              </a:gs>
              <a:gs pos="80000">
                <a:schemeClr val="accent3">
                  <a:shade val="93000"/>
                  <a:satMod val="130000"/>
                  <a:alpha val="63000"/>
                </a:schemeClr>
              </a:gs>
              <a:gs pos="100000">
                <a:schemeClr val="accent3">
                  <a:shade val="94000"/>
                  <a:satMod val="135000"/>
                  <a:alpha val="31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Военная академия РВСН</a:t>
            </a:r>
          </a:p>
        </p:txBody>
      </p:sp>
      <p:pic>
        <p:nvPicPr>
          <p:cNvPr id="70" name="Picture 16" descr="300paraddoktor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4" r="9531"/>
          <a:stretch>
            <a:fillRect/>
          </a:stretch>
        </p:blipFill>
        <p:spPr bwMode="auto">
          <a:xfrm>
            <a:off x="6162687" y="1768472"/>
            <a:ext cx="740160" cy="8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5" descr="diplom-kandidata-nau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2" y="1793872"/>
            <a:ext cx="781546" cy="8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7315201" y="2681284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≈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786710" y="2794336"/>
            <a:ext cx="1284908" cy="991860"/>
          </a:xfrm>
          <a:prstGeom prst="roundRect">
            <a:avLst>
              <a:gd name="adj" fmla="val 9426"/>
            </a:avLst>
          </a:prstGeom>
          <a:blipFill>
            <a:blip r:embed="rId8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Московский государственный технический университет имени  Н.Э.Баумана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096946" y="3952479"/>
            <a:ext cx="1260000" cy="1085580"/>
          </a:xfrm>
          <a:prstGeom prst="roundRect">
            <a:avLst>
              <a:gd name="adj" fmla="val 9426"/>
            </a:avLst>
          </a:prstGeom>
          <a:gradFill>
            <a:gsLst>
              <a:gs pos="0">
                <a:srgbClr val="FFC000">
                  <a:alpha val="31000"/>
                </a:srgbClr>
              </a:gs>
              <a:gs pos="80000">
                <a:schemeClr val="accent3">
                  <a:shade val="93000"/>
                  <a:satMod val="130000"/>
                  <a:alpha val="63000"/>
                </a:schemeClr>
              </a:gs>
              <a:gs pos="100000">
                <a:schemeClr val="accent3">
                  <a:shade val="94000"/>
                  <a:satMod val="135000"/>
                  <a:alpha val="31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Военно-медицинская академия</a:t>
            </a:r>
          </a:p>
        </p:txBody>
      </p:sp>
      <p:sp>
        <p:nvSpPr>
          <p:cNvPr id="75" name="TextBox 30"/>
          <p:cNvSpPr txBox="1">
            <a:spLocks noChangeArrowheads="1"/>
          </p:cNvSpPr>
          <p:nvPr/>
        </p:nvSpPr>
        <p:spPr bwMode="auto">
          <a:xfrm>
            <a:off x="7307263" y="4033855"/>
            <a:ext cx="7921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≈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778890" y="3941792"/>
            <a:ext cx="1284908" cy="1083671"/>
          </a:xfrm>
          <a:prstGeom prst="roundRect">
            <a:avLst>
              <a:gd name="adj" fmla="val 9426"/>
            </a:avLst>
          </a:prstGeom>
          <a:blipFill>
            <a:blip r:embed="rId9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Первый Московский государственный медицинский университет имени И.М.Сеченова</a:t>
            </a:r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6980805" y="1482994"/>
            <a:ext cx="1143006" cy="1304294"/>
          </a:xfrm>
          <a:prstGeom prst="stripedRightArrow">
            <a:avLst>
              <a:gd name="adj1" fmla="val 50000"/>
              <a:gd name="adj2" fmla="val 27167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09573"/>
            <a:ext cx="2624854" cy="1317666"/>
          </a:xfrm>
          <a:prstGeom prst="rect">
            <a:avLst/>
          </a:prstGeom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6227614" y="642924"/>
            <a:ext cx="2664296" cy="1071570"/>
          </a:xfrm>
          <a:prstGeom prst="roundRect">
            <a:avLst>
              <a:gd name="adj" fmla="val 9426"/>
            </a:avLst>
          </a:prstGeom>
          <a:blipFill>
            <a:blip r:embed="rId12" cstate="print"/>
            <a:stretch>
              <a:fillRect/>
            </a:stretch>
          </a:blipFill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cs typeface="Arial" pitchFamily="34" charset="0"/>
              </a:rPr>
              <a:t>Научная квалификация </a:t>
            </a:r>
            <a:r>
              <a:rPr lang="ru-RU" sz="1400" b="1" dirty="0">
                <a:solidFill>
                  <a:prstClr val="white"/>
                </a:solidFill>
                <a:cs typeface="Arial" pitchFamily="34" charset="0"/>
              </a:rPr>
              <a:t>педагогического состава </a:t>
            </a:r>
            <a:r>
              <a:rPr lang="ru-RU" sz="1400" dirty="0">
                <a:solidFill>
                  <a:prstClr val="white"/>
                </a:solidFill>
                <a:cs typeface="Arial" pitchFamily="34" charset="0"/>
              </a:rPr>
              <a:t>большинства военных вузов </a:t>
            </a:r>
            <a:r>
              <a:rPr lang="ru-RU" sz="1400" b="1" dirty="0">
                <a:solidFill>
                  <a:srgbClr val="FFFF00"/>
                </a:solidFill>
                <a:cs typeface="Arial" pitchFamily="34" charset="0"/>
              </a:rPr>
              <a:t>сопоставима  с ведущими гражданскими вузами </a:t>
            </a:r>
          </a:p>
        </p:txBody>
      </p:sp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68325"/>
            <a:ext cx="2624853" cy="1263189"/>
          </a:xfrm>
          <a:prstGeom prst="rect">
            <a:avLst/>
          </a:prstGeom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0" name="Picture 3" descr="E:\i[6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9862"/>
            <a:ext cx="2624854" cy="1525556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6408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Расширение возможностей и обеспечение </a:t>
              </a:r>
            </a:p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доступности информационной образовательной среды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7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20" name="Rectangle 2" descr="Large confetti"/>
          <p:cNvSpPr>
            <a:spLocks noChangeArrowheads="1"/>
          </p:cNvSpPr>
          <p:nvPr/>
        </p:nvSpPr>
        <p:spPr bwMode="auto">
          <a:xfrm>
            <a:off x="1258888" y="303213"/>
            <a:ext cx="6988175" cy="830262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000" b="1" dirty="0">
              <a:ln w="11430"/>
              <a:solidFill>
                <a:srgbClr val="A9398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75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 l="2151" t="3412" r="1637" b="2711"/>
          <a:stretch/>
        </p:blipFill>
        <p:spPr bwMode="auto">
          <a:xfrm>
            <a:off x="-36512" y="558569"/>
            <a:ext cx="6075907" cy="458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4008" y="1851999"/>
            <a:ext cx="2338387" cy="10112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do_15\Desktop\Школа инженерная 3\лаборатория оптических исследований\DSC06307.JPG"/>
          <p:cNvPicPr>
            <a:picLocks noChangeAspect="1" noChangeArrowheads="1"/>
          </p:cNvPicPr>
          <p:nvPr/>
        </p:nvPicPr>
        <p:blipFill rotWithShape="1">
          <a:blip r:embed="rId8" cstate="print"/>
          <a:srcRect l="2503" t="13620" r="4239" b="3150"/>
          <a:stretch/>
        </p:blipFill>
        <p:spPr bwMode="auto">
          <a:xfrm>
            <a:off x="6114008" y="4134901"/>
            <a:ext cx="2338387" cy="10152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5613" y="689199"/>
            <a:ext cx="2338387" cy="101658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307975" y="950913"/>
            <a:ext cx="2336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7" name="Rectangle 2" descr="Large confetti"/>
          <p:cNvSpPr>
            <a:spLocks noChangeArrowheads="1"/>
          </p:cNvSpPr>
          <p:nvPr/>
        </p:nvSpPr>
        <p:spPr bwMode="auto">
          <a:xfrm>
            <a:off x="1331913" y="303213"/>
            <a:ext cx="6986587" cy="388937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5530850" y="950913"/>
            <a:ext cx="264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3935313689"/>
              </p:ext>
            </p:extLst>
          </p:nvPr>
        </p:nvGraphicFramePr>
        <p:xfrm>
          <a:off x="-324544" y="1779662"/>
          <a:ext cx="6768752" cy="26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5" cstate="print"/>
          <a:srcRect t="3574" b="11642"/>
          <a:stretch/>
        </p:blipFill>
        <p:spPr bwMode="auto">
          <a:xfrm>
            <a:off x="6769644" y="2992664"/>
            <a:ext cx="2357438" cy="10127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81834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Мероприятия, </a:t>
              </a:r>
              <a:r>
                <a:rPr lang="ru-RU" altLang="ru-RU" sz="1500" b="1" kern="0" dirty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проводимые </a:t>
              </a: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в отношении </a:t>
              </a:r>
              <a:r>
                <a:rPr lang="ru-RU" altLang="ru-RU" sz="1500" b="1" kern="0" dirty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кандидата</a:t>
              </a:r>
              <a:br>
                <a:rPr lang="ru-RU" altLang="ru-RU" sz="1500" b="1" kern="0" dirty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ru-RU" altLang="ru-RU" sz="1500" b="1" kern="0" dirty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в </a:t>
              </a: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год </a:t>
              </a:r>
              <a:r>
                <a:rPr lang="ru-RU" altLang="ru-RU" sz="1500" b="1" kern="0" dirty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поступления в </a:t>
              </a: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вуз Минобороны России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8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20" name="Rectangle 2" descr="Large confetti"/>
          <p:cNvSpPr>
            <a:spLocks noChangeArrowheads="1"/>
          </p:cNvSpPr>
          <p:nvPr/>
        </p:nvSpPr>
        <p:spPr bwMode="auto">
          <a:xfrm>
            <a:off x="1258888" y="303213"/>
            <a:ext cx="6988175" cy="830262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000" b="1" dirty="0">
              <a:ln w="11430"/>
              <a:solidFill>
                <a:srgbClr val="A9398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2" descr="Large confetti"/>
          <p:cNvSpPr>
            <a:spLocks noChangeArrowheads="1"/>
          </p:cNvSpPr>
          <p:nvPr/>
        </p:nvSpPr>
        <p:spPr bwMode="auto">
          <a:xfrm>
            <a:off x="1331913" y="303213"/>
            <a:ext cx="6986587" cy="388937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243" y="3507854"/>
            <a:ext cx="9108000" cy="15841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77A3D5"/>
              </a:gs>
              <a:gs pos="53000">
                <a:srgbClr val="F0EBD5">
                  <a:alpha val="42000"/>
                </a:srgbClr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9799" rIns="36000" bIns="39799" anchor="ctr"/>
          <a:lstStyle/>
          <a:p>
            <a:pPr marL="342900" indent="-342900" algn="just">
              <a:buAutoNum type="arabicPeriod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Определение годности кандидата к поступлению в вуз по состоянию здоровья.</a:t>
            </a:r>
          </a:p>
          <a:p>
            <a:pPr indent="358775"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Определение категории профессиональной пригодности кандидата.</a:t>
            </a:r>
          </a:p>
          <a:p>
            <a:pPr indent="358775"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Вступительные испытания.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8" y="771550"/>
            <a:ext cx="3714272" cy="511939"/>
          </a:xfrm>
          <a:prstGeom prst="roundRect">
            <a:avLst>
              <a:gd name="adj" fmla="val 46008"/>
            </a:avLst>
          </a:prstGeom>
          <a:solidFill>
            <a:srgbClr val="FF0000">
              <a:alpha val="7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296" tIns="0" rIns="82296" bIns="0" anchor="ctr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ПРЕДВАРИТЕЛЬНЫЙ ОТБОР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проводится военным комиссариатом </a:t>
            </a:r>
            <a:r>
              <a:rPr lang="ru-RU" sz="1050" dirty="0">
                <a:solidFill>
                  <a:schemeClr val="bg1"/>
                </a:solidFill>
                <a:latin typeface="Calibri"/>
              </a:rPr>
              <a:t>(до 20 мая)</a:t>
            </a:r>
            <a:endParaRPr lang="ru-RU" sz="1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62" y="3467531"/>
            <a:ext cx="4032448" cy="543282"/>
          </a:xfrm>
          <a:prstGeom prst="roundRect">
            <a:avLst>
              <a:gd name="adj" fmla="val 46008"/>
            </a:avLst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2296" tIns="0" rIns="82296" bIns="0" anchor="ctr">
            <a:spAutoFit/>
          </a:bodyPr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u="sng">
                <a:solidFill>
                  <a:schemeClr val="bg1"/>
                </a:solidFill>
              </a:defRPr>
            </a:lvl1pPr>
          </a:lstStyle>
          <a:p>
            <a:r>
              <a:rPr lang="ru-RU" sz="1600" u="none" dirty="0"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ОТБОР</a:t>
            </a:r>
          </a:p>
          <a:p>
            <a:r>
              <a:rPr lang="ru-RU" sz="1000" u="none" dirty="0">
                <a:latin typeface="Arial" panose="020B0604020202020204" pitchFamily="34" charset="0"/>
                <a:cs typeface="Arial" panose="020B0604020202020204" pitchFamily="34" charset="0"/>
              </a:rPr>
              <a:t>проводится в вузе Минобороны России (с 1 по 30 июля)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243" y="771550"/>
            <a:ext cx="9108000" cy="2664296"/>
            <a:chOff x="1" y="771550"/>
            <a:chExt cx="9108503" cy="266429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" y="771550"/>
              <a:ext cx="9108503" cy="2664296"/>
            </a:xfrm>
            <a:prstGeom prst="roundRect">
              <a:avLst>
                <a:gd name="adj" fmla="val 11822"/>
              </a:avLst>
            </a:prstGeom>
            <a:gradFill flip="none" rotWithShape="1">
              <a:gsLst>
                <a:gs pos="0">
                  <a:srgbClr val="FF9F89"/>
                </a:gs>
                <a:gs pos="56000">
                  <a:srgbClr val="F0EBD5">
                    <a:alpha val="35000"/>
                  </a:srgbClr>
                </a:gs>
                <a:gs pos="100000">
                  <a:srgbClr val="E60000">
                    <a:lumMod val="51000"/>
                    <a:lumOff val="49000"/>
                  </a:srgbClr>
                </a:gs>
              </a:gsLst>
              <a:lin ang="2700000" scaled="0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79576" tIns="39788" rIns="79576" bIns="39788" anchor="t"/>
            <a:lstStyle/>
            <a:p>
              <a:pPr algn="just"/>
              <a:r>
                <a:rPr lang="ru-RU" sz="1200" dirty="0"/>
                <a:t>       </a:t>
              </a:r>
            </a:p>
            <a:p>
              <a:pPr algn="just"/>
              <a:endParaRPr lang="ru-RU" sz="1200" dirty="0"/>
            </a:p>
            <a:p>
              <a:pPr marL="87313" indent="185738" algn="just"/>
              <a:endParaRPr lang="en-US" sz="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7313" indent="185738" algn="just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1. Подача заявления кандидатом:</a:t>
              </a:r>
            </a:p>
            <a:p>
              <a:pPr marL="87313" algn="just"/>
              <a:r>
                <a:rPr lang="ru-RU" sz="1200" b="1" dirty="0">
                  <a:solidFill>
                    <a:srgbClr val="00B05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до 1 апреля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для поступления в вузы, требующие оформления допуска к сведениям, составляющим гос. тайну;</a:t>
              </a:r>
            </a:p>
            <a:p>
              <a:pPr marL="87313" algn="just"/>
              <a:r>
                <a:rPr lang="ru-RU" sz="1200" b="1" dirty="0">
                  <a:solidFill>
                    <a:srgbClr val="00B05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до 20 апреля 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для поступления в остальные вузы.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7313" algn="just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7313" indent="185738" algn="just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2. Определение годности кандидата к обучению в вузах Минобороны России по: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наличию гражданства Российской Федерации;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уровню образования;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возрасту;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состоянию здоровья;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уровню физической подготовленности;</a:t>
              </a:r>
            </a:p>
            <a:p>
              <a:pPr marL="85725" indent="182563"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категории профессиональной пригодности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3528" y="2360322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4736" y="2540536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24736" y="2728061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3528" y="2904024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4873" y="3092540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6081" y="3284953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779" y="739320"/>
            <a:ext cx="4065874" cy="543282"/>
          </a:xfrm>
          <a:prstGeom prst="roundRect">
            <a:avLst>
              <a:gd name="adj" fmla="val 46008"/>
            </a:avLst>
          </a:prstGeom>
          <a:blipFill>
            <a:blip r:embed="rId5" cstate="print"/>
            <a:stretch>
              <a:fillRect/>
            </a:stretch>
          </a:blipFill>
          <a:ln/>
          <a:effectLst>
            <a:outerShdw blurRad="40000" dist="23000" dir="5400000" rotWithShape="0">
              <a:srgbClr val="000000">
                <a:alpha val="24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82296" tIns="0" rIns="82296" bIns="0" anchor="ctr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ПРЕДВАРИТЕЛЬНЫЙ ОТБОР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военным комиссариатом (до 20 мая)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013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158" y="-3274"/>
            <a:ext cx="9144570" cy="539750"/>
            <a:chOff x="-43943" y="5818"/>
            <a:chExt cx="12192759" cy="71966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-43943" y="5818"/>
              <a:ext cx="12192759" cy="719667"/>
            </a:xfrm>
            <a:prstGeom prst="rect">
              <a:avLst/>
            </a:prstGeom>
            <a:pattFill prst="dkUpDiag">
              <a:fgClr>
                <a:srgbClr val="1AB9ED"/>
              </a:fgClr>
              <a:bgClr>
                <a:srgbClr val="00AEE9"/>
              </a:bgClr>
            </a:pattFill>
            <a:ln w="76200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5537" tIns="32770" rIns="65537" bIns="32770" anchor="ctr"/>
            <a:lstStyle>
              <a:lvl1pPr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81000" algn="l"/>
                  <a:tab pos="8699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8877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5750" algn="l"/>
                  <a:tab pos="6524625" algn="l"/>
                </a:tabLst>
                <a:defRPr/>
              </a:pP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Необходимые предметы для сдачи ЕГЭ при поступлении</a:t>
              </a:r>
              <a:b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 в вузы МО РФ </a:t>
              </a:r>
              <a:r>
                <a:rPr lang="ru-RU" altLang="ru-RU" sz="1500" b="1" ker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в </a:t>
              </a:r>
              <a:r>
                <a:rPr lang="ru-RU" altLang="ru-RU" sz="1500" b="1" kern="0" smtClean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2020 </a:t>
              </a:r>
              <a:r>
                <a:rPr lang="ru-RU" altLang="ru-RU" sz="1500" b="1" kern="0" dirty="0"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ahoma" pitchFamily="34" charset="0"/>
                  <a:cs typeface="Tahoma" pitchFamily="34" charset="0"/>
                </a:rPr>
                <a:t>году, их минимальные показатели</a:t>
              </a:r>
            </a:p>
          </p:txBody>
        </p:sp>
        <p:pic>
          <p:nvPicPr>
            <p:cNvPr id="4" name="Picture 1" descr="Y:\ТИХОНОВ\РАБОТА\Выступления и слайды\Ежедневник\Материалы\эмблема гук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35275"/>
              <a:ext cx="530149" cy="624000"/>
            </a:xfrm>
            <a:prstGeom prst="rect">
              <a:avLst/>
            </a:prstGeom>
            <a:noFill/>
            <a:effectLst>
              <a:glow rad="12700">
                <a:schemeClr val="bg1">
                  <a:alpha val="22000"/>
                </a:schemeClr>
              </a:glow>
              <a:outerShdw blurRad="482600" sx="144000" sy="144000" algn="ctr" rotWithShape="0">
                <a:schemeClr val="bg1"/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1536132" y="101609"/>
              <a:ext cx="528000" cy="52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0" tIns="0" rIns="0" bIns="0" rtlCol="0" anchor="ctr" anchorCtr="1"/>
            <a:lstStyle/>
            <a:p>
              <a:pPr algn="ctr" defTabSz="778877" fontAlgn="auto">
                <a:spcBef>
                  <a:spcPts val="0"/>
                </a:spcBef>
                <a:spcAft>
                  <a:spcPts val="0"/>
                </a:spcAft>
              </a:pPr>
              <a:fld id="{4B60A331-A93F-4B25-8A38-3AE28F79A254}" type="slidenum">
                <a:rPr lang="ru-RU" sz="1600" b="1" kern="0" smtClean="0">
                  <a:solidFill>
                    <a:srgbClr val="07AAE6"/>
                  </a:solidFill>
                  <a:latin typeface="Arial"/>
                </a:rPr>
                <a:pPr algn="ctr" defTabSz="778877" fontAlgn="auto">
                  <a:spcBef>
                    <a:spcPts val="0"/>
                  </a:spcBef>
                  <a:spcAft>
                    <a:spcPts val="0"/>
                  </a:spcAft>
                </a:pPr>
                <a:t>9</a:t>
              </a:fld>
              <a:endParaRPr lang="ru-RU" sz="1600" b="1" kern="0" dirty="0">
                <a:solidFill>
                  <a:srgbClr val="07AAE6"/>
                </a:solidFill>
                <a:latin typeface="Arial"/>
              </a:endParaRPr>
            </a:p>
          </p:txBody>
        </p:sp>
      </p:grpSp>
      <p:sp>
        <p:nvSpPr>
          <p:cNvPr id="20" name="Rectangle 2" descr="Large confetti"/>
          <p:cNvSpPr>
            <a:spLocks noChangeArrowheads="1"/>
          </p:cNvSpPr>
          <p:nvPr/>
        </p:nvSpPr>
        <p:spPr bwMode="auto">
          <a:xfrm>
            <a:off x="1258888" y="303213"/>
            <a:ext cx="6988175" cy="830262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000" b="1" dirty="0">
              <a:ln w="11430"/>
              <a:solidFill>
                <a:srgbClr val="A9398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2" descr="Large confetti"/>
          <p:cNvSpPr>
            <a:spLocks noChangeArrowheads="1"/>
          </p:cNvSpPr>
          <p:nvPr/>
        </p:nvSpPr>
        <p:spPr bwMode="auto">
          <a:xfrm>
            <a:off x="1331913" y="303213"/>
            <a:ext cx="6986587" cy="388937"/>
          </a:xfrm>
          <a:prstGeom prst="rect">
            <a:avLst/>
          </a:prstGeom>
          <a:noFill/>
          <a:ln>
            <a:noFill/>
          </a:ln>
          <a:extLst/>
        </p:spPr>
        <p:txBody>
          <a:bodyPr lIns="93184" tIns="46590" rIns="93184" bIns="4659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31416" eaLnBrk="0" hangingPunct="0">
              <a:defRPr/>
            </a:pPr>
            <a:endParaRPr kumimoji="1" lang="ru-RU" sz="2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336191"/>
              </p:ext>
            </p:extLst>
          </p:nvPr>
        </p:nvGraphicFramePr>
        <p:xfrm>
          <a:off x="107504" y="586006"/>
          <a:ext cx="8935343" cy="45200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80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94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932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105634"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48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ru-RU" sz="9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vert="vert27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Сухопутные войска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27, 30,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580">
                <a:tc>
                  <a:txBody>
                    <a:bodyPr/>
                    <a:lstStyle/>
                    <a:p>
                      <a:pPr marL="0" marR="0" indent="0" algn="l" defTabSz="9143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Воздушно-космические силы</a:t>
                      </a:r>
                      <a:r>
                        <a:rPr lang="ru-RU" sz="1100" b="1" u="none" strike="noStrike" baseline="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glow rad="50800">
                            <a:schemeClr val="accent5">
                              <a:lumMod val="75000"/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36, 38, 40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88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27, 28, 33, 39, 45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36, 38, 40,45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37, 45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Военно-Морской Флот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36, 39, 40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88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27, 30, 33,</a:t>
                      </a:r>
                      <a:r>
                        <a:rPr lang="ru-RU" sz="1000" u="none" strike="noStrike" baseline="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</a:t>
                      </a:r>
                      <a:endParaRPr lang="ru-RU" sz="1000" b="0" i="0" u="none" strike="noStrike" dirty="0" smtClean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36, 37, 38, 40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marL="0" marR="0" indent="0" algn="l" defTabSz="9143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Ракетные войска стратегического назначения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Воздушно-десантные войска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Войска РХБ защиты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36, 45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Инженерные войска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27, 32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36, 41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связи и защиты информации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>
                          <a:glow rad="50800">
                            <a:schemeClr val="accent5">
                              <a:lumMod val="75000"/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36, 46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27, 32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36, 41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Материально-т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ехническое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Психология служебной деятельности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>
                          <a:glow rad="50800">
                            <a:schemeClr val="accent5">
                              <a:lumMod val="75000"/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Педагогика и психология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девиантного поведения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>
                          <a:glow rad="50800">
                            <a:schemeClr val="accent5">
                              <a:lumMod val="75000"/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Лингвистическое обеспечение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Правовое</a:t>
                      </a:r>
                      <a:r>
                        <a:rPr lang="ru-RU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marL="0" algn="l" defTabSz="913048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Экономическая безопасность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marL="0" algn="l" defTabSz="913048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Медицинское обеспечение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</a:t>
                      </a:r>
                      <a:r>
                        <a:rPr lang="ru-RU" sz="1000" u="none" strike="noStrike" baseline="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60, 65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55, 60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marL="0" algn="l" defTabSz="913048" rtl="0" eaLnBrk="1" fontAlgn="ctr" latinLnBrk="0" hangingPunct="1"/>
                      <a:r>
                        <a:rPr lang="ru-RU" sz="1100" b="1" u="none" strike="noStrike" kern="1200" baseline="0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accent5">
                                <a:lumMod val="75000"/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подготовка</a:t>
                      </a:r>
                    </a:p>
                  </a:txBody>
                  <a:tcPr marL="72000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3" marR="8573" marT="8573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6" name="Прямоугольный треугольник 25"/>
          <p:cNvSpPr/>
          <p:nvPr/>
        </p:nvSpPr>
        <p:spPr>
          <a:xfrm>
            <a:off x="158964" y="650394"/>
            <a:ext cx="3447464" cy="1008112"/>
          </a:xfrm>
          <a:prstGeom prst="rtTriangle">
            <a:avLst/>
          </a:prstGeom>
          <a:gradFill flip="none" rotWithShape="1">
            <a:gsLst>
              <a:gs pos="14583">
                <a:schemeClr val="accent5">
                  <a:lumMod val="75000"/>
                  <a:alpha val="75000"/>
                </a:schemeClr>
              </a:gs>
              <a:gs pos="50000">
                <a:srgbClr val="FFFF99">
                  <a:alpha val="5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58964" y="1405627"/>
            <a:ext cx="1898808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Специальности</a:t>
            </a:r>
          </a:p>
        </p:txBody>
      </p:sp>
      <p:sp>
        <p:nvSpPr>
          <p:cNvPr id="32" name="Прямоугольный треугольник 31"/>
          <p:cNvSpPr/>
          <p:nvPr/>
        </p:nvSpPr>
        <p:spPr>
          <a:xfrm flipH="1" flipV="1">
            <a:off x="248084" y="640387"/>
            <a:ext cx="3981716" cy="841796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endParaRPr lang="ru-RU" sz="130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flipH="1" flipV="1">
            <a:off x="182550" y="619507"/>
            <a:ext cx="3531828" cy="1059572"/>
          </a:xfrm>
          <a:prstGeom prst="rtTriangle">
            <a:avLst/>
          </a:prstGeom>
          <a:gradFill flip="none" rotWithShape="1">
            <a:gsLst>
              <a:gs pos="14583">
                <a:schemeClr val="accent5">
                  <a:lumMod val="75000"/>
                  <a:alpha val="75000"/>
                </a:schemeClr>
              </a:gs>
              <a:gs pos="50000">
                <a:srgbClr val="FFFF99">
                  <a:alpha val="5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648213" y="675829"/>
            <a:ext cx="298180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defPPr>
              <a:defRPr lang="ru-RU"/>
            </a:defPPr>
            <a:lvl1pPr>
              <a:defRPr sz="130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1200" dirty="0">
                <a:solidFill>
                  <a:srgbClr val="FF0000"/>
                </a:solidFill>
              </a:rPr>
              <a:t> Общеобразовательные</a:t>
            </a:r>
          </a:p>
          <a:p>
            <a:pPr algn="r"/>
            <a:r>
              <a:rPr lang="ru-RU" altLang="ru-RU" sz="1200" dirty="0">
                <a:solidFill>
                  <a:srgbClr val="FF0000"/>
                </a:solidFill>
              </a:rPr>
              <a:t> предметы </a:t>
            </a:r>
          </a:p>
          <a:p>
            <a:pPr algn="r"/>
            <a:endParaRPr lang="ru-RU" altLang="ru-RU" sz="1200" dirty="0">
              <a:solidFill>
                <a:srgbClr val="FF0000"/>
              </a:solidFill>
            </a:endParaRPr>
          </a:p>
        </p:txBody>
      </p:sp>
      <p:pic>
        <p:nvPicPr>
          <p:cNvPr id="35" name="Picture 2" descr="D:\Рабочий стол\НР5\Визуализация\temp\111\Разное\АрмияРоссии.png"/>
          <p:cNvPicPr>
            <a:picLocks noChangeAspect="1" noChangeArrowheads="1"/>
          </p:cNvPicPr>
          <p:nvPr/>
        </p:nvPicPr>
        <p:blipFill>
          <a:blip r:embed="rId5" cstate="print">
            <a:lum bright="6000" contrast="66000"/>
            <a:extLst/>
          </a:blip>
          <a:srcRect/>
          <a:stretch>
            <a:fillRect/>
          </a:stretch>
        </p:blipFill>
        <p:spPr bwMode="auto">
          <a:xfrm>
            <a:off x="2942628" y="1058707"/>
            <a:ext cx="721860" cy="633896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  <a:extLst/>
        </p:spPr>
      </p:pic>
    </p:spTree>
    <p:extLst>
      <p:ext uri="{BB962C8B-B14F-4D97-AF65-F5344CB8AC3E}">
        <p14:creationId xmlns="" xmlns:p14="http://schemas.microsoft.com/office/powerpoint/2010/main" val="3058395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14565</TotalTime>
  <Words>779</Words>
  <Application>Microsoft Office PowerPoint</Application>
  <PresentationFormat>Экран (16:9)</PresentationFormat>
  <Paragraphs>268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ГУК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ОЗК</dc:creator>
  <cp:lastModifiedBy>Admin</cp:lastModifiedBy>
  <cp:revision>1156</cp:revision>
  <cp:lastPrinted>2019-10-24T14:23:00Z</cp:lastPrinted>
  <dcterms:created xsi:type="dcterms:W3CDTF">2002-09-10T12:08:44Z</dcterms:created>
  <dcterms:modified xsi:type="dcterms:W3CDTF">2020-11-24T12:26:42Z</dcterms:modified>
</cp:coreProperties>
</file>